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7"/>
  </p:notesMasterIdLst>
  <p:sldIdLst>
    <p:sldId id="353" r:id="rId2"/>
    <p:sldId id="369" r:id="rId3"/>
    <p:sldId id="338" r:id="rId4"/>
    <p:sldId id="370" r:id="rId5"/>
    <p:sldId id="349" r:id="rId6"/>
    <p:sldId id="351" r:id="rId7"/>
    <p:sldId id="364" r:id="rId8"/>
    <p:sldId id="352" r:id="rId9"/>
    <p:sldId id="355" r:id="rId10"/>
    <p:sldId id="356" r:id="rId11"/>
    <p:sldId id="357" r:id="rId12"/>
    <p:sldId id="358" r:id="rId13"/>
    <p:sldId id="363" r:id="rId14"/>
    <p:sldId id="367" r:id="rId15"/>
    <p:sldId id="368" r:id="rId16"/>
  </p:sldIdLst>
  <p:sldSz cx="7740650" cy="10729913"/>
  <p:notesSz cx="6807200" cy="9939338"/>
  <p:defaultTextStyle>
    <a:defPPr>
      <a:defRPr lang="ko-KR"/>
    </a:defPPr>
    <a:lvl1pPr marL="0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23974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47948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71921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95895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619869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43843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67815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91789" algn="l" defTabSz="1047948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1">
          <p15:clr>
            <a:srgbClr val="A4A3A4"/>
          </p15:clr>
        </p15:guide>
        <p15:guide id="2" pos="487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ofiler" initials="p" lastIdx="1" clrIdx="0">
    <p:extLst>
      <p:ext uri="{19B8F6BF-5375-455C-9EA6-DF929625EA0E}">
        <p15:presenceInfo xmlns:p15="http://schemas.microsoft.com/office/powerpoint/2012/main" userId="profil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1F1"/>
    <a:srgbClr val="FFFFFF"/>
    <a:srgbClr val="0066FF"/>
    <a:srgbClr val="5CC8FE"/>
    <a:srgbClr val="0000FF"/>
    <a:srgbClr val="E6E6E6"/>
    <a:srgbClr val="2C08C6"/>
    <a:srgbClr val="E1EDF7"/>
    <a:srgbClr val="99CCFF"/>
    <a:srgbClr val="81B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9669" autoAdjust="0"/>
  </p:normalViewPr>
  <p:slideViewPr>
    <p:cSldViewPr>
      <p:cViewPr varScale="1">
        <p:scale>
          <a:sx n="74" d="100"/>
          <a:sy n="74" d="100"/>
        </p:scale>
        <p:origin x="3096" y="72"/>
      </p:cViewPr>
      <p:guideLst>
        <p:guide orient="horz" pos="3381"/>
        <p:guide pos="48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8D5441-5851-4FC0-BB24-282C8165F00C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F7004071-7C75-4CF3-B5D6-B2E685FC9369}">
      <dgm:prSet phldrT="[텍스트]" custT="1"/>
      <dgm:spPr>
        <a:solidFill>
          <a:srgbClr val="EAECF0"/>
        </a:solidFill>
      </dgm:spPr>
      <dgm:t>
        <a:bodyPr/>
        <a:lstStyle/>
        <a:p>
          <a:pPr latinLnBrk="1"/>
          <a:r>
            <a:rPr lang="en-US" altLang="ko-KR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itchFamily="18" charset="-127"/>
              <a:ea typeface="HY동녘M" pitchFamily="18" charset="-127"/>
            </a:rPr>
            <a:t>Tip</a:t>
          </a:r>
          <a:endParaRPr lang="ko-KR" altLang="en-US" sz="16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itchFamily="18" charset="-127"/>
            <a:ea typeface="HY동녘M" pitchFamily="18" charset="-127"/>
          </a:endParaRPr>
        </a:p>
      </dgm:t>
    </dgm:pt>
    <dgm:pt modelId="{D3A0D750-2696-420B-A7CD-B64DF37AF855}" type="parTrans" cxnId="{AB025A6A-B357-4B9D-899F-3637D433A4BB}">
      <dgm:prSet/>
      <dgm:spPr/>
      <dgm:t>
        <a:bodyPr/>
        <a:lstStyle/>
        <a:p>
          <a:pPr latinLnBrk="1"/>
          <a:endParaRPr lang="ko-KR" altLang="en-US"/>
        </a:p>
      </dgm:t>
    </dgm:pt>
    <dgm:pt modelId="{8B4C4424-84EE-4AFD-84AB-F20CEFB05FEF}" type="sibTrans" cxnId="{AB025A6A-B357-4B9D-899F-3637D433A4BB}">
      <dgm:prSet/>
      <dgm:spPr/>
      <dgm:t>
        <a:bodyPr/>
        <a:lstStyle/>
        <a:p>
          <a:pPr latinLnBrk="1"/>
          <a:endParaRPr lang="ko-KR" altLang="en-US"/>
        </a:p>
      </dgm:t>
    </dgm:pt>
    <dgm:pt modelId="{7F501EE4-566E-4596-9A82-27D1BB93A75B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/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한국장학재단 어플 다운로드 후 접속</a:t>
          </a:r>
        </a:p>
      </dgm:t>
    </dgm:pt>
    <dgm:pt modelId="{31464D70-B4D2-4E1E-9215-A06B0B96BA0A}" type="parTrans" cxnId="{7E3445B3-4083-49A9-9976-AA9B39416FBB}">
      <dgm:prSet/>
      <dgm:spPr/>
      <dgm:t>
        <a:bodyPr/>
        <a:lstStyle/>
        <a:p>
          <a:pPr latinLnBrk="1"/>
          <a:endParaRPr lang="ko-KR" altLang="en-US"/>
        </a:p>
      </dgm:t>
    </dgm:pt>
    <dgm:pt modelId="{F834C377-164E-4FB6-98D9-051F6EC89788}" type="sibTrans" cxnId="{7E3445B3-4083-49A9-9976-AA9B39416FBB}">
      <dgm:prSet/>
      <dgm:spPr/>
      <dgm:t>
        <a:bodyPr/>
        <a:lstStyle/>
        <a:p>
          <a:pPr latinLnBrk="1"/>
          <a:endParaRPr lang="ko-KR" altLang="en-US"/>
        </a:p>
      </dgm:t>
    </dgm:pt>
    <dgm:pt modelId="{5ACA94F0-6071-4E83-B1B3-A7A250438CF8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/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학자금대출 신청에 앞서</a:t>
          </a:r>
          <a:r>
            <a:rPr lang="en-US" altLang="ko-KR" sz="1200" b="1" u="none" dirty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본인명의 전자서명수단 준비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공동인증서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간편인증서 등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u="none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필수</a:t>
          </a:r>
        </a:p>
      </dgm:t>
    </dgm:pt>
    <dgm:pt modelId="{CD4A4B24-2B7E-4162-847A-B716EB8A8314}" type="parTrans" cxnId="{BDD016CE-0B1E-43E4-923E-EEE56D83C62C}">
      <dgm:prSet/>
      <dgm:spPr/>
      <dgm:t>
        <a:bodyPr/>
        <a:lstStyle/>
        <a:p>
          <a:pPr latinLnBrk="1"/>
          <a:endParaRPr lang="ko-KR" altLang="en-US"/>
        </a:p>
      </dgm:t>
    </dgm:pt>
    <dgm:pt modelId="{0AB3484C-5A1C-4C11-ADDB-5F5B450A45D2}" type="sibTrans" cxnId="{BDD016CE-0B1E-43E4-923E-EEE56D83C62C}">
      <dgm:prSet/>
      <dgm:spPr/>
      <dgm:t>
        <a:bodyPr/>
        <a:lstStyle/>
        <a:p>
          <a:pPr latinLnBrk="1"/>
          <a:endParaRPr lang="ko-KR" altLang="en-US"/>
        </a:p>
      </dgm:t>
    </dgm:pt>
    <dgm:pt modelId="{2C5E7D6A-F426-4779-906F-59A521E705FB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>
            <a:buNone/>
          </a:pP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기존회원</a:t>
          </a: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로그인</a:t>
          </a:r>
        </a:p>
      </dgm:t>
    </dgm:pt>
    <dgm:pt modelId="{3A95BCFE-9918-4C3D-8C73-DD900F9F1CC4}" type="parTrans" cxnId="{89C2BEDC-DD13-499F-8F50-65C8B3D4F6A4}">
      <dgm:prSet/>
      <dgm:spPr/>
      <dgm:t>
        <a:bodyPr/>
        <a:lstStyle/>
        <a:p>
          <a:pPr latinLnBrk="1"/>
          <a:endParaRPr lang="ko-KR" altLang="en-US"/>
        </a:p>
      </dgm:t>
    </dgm:pt>
    <dgm:pt modelId="{AB7B2259-AF14-4741-9C15-84BCAE8971BE}" type="sibTrans" cxnId="{89C2BEDC-DD13-499F-8F50-65C8B3D4F6A4}">
      <dgm:prSet/>
      <dgm:spPr/>
      <dgm:t>
        <a:bodyPr/>
        <a:lstStyle/>
        <a:p>
          <a:pPr latinLnBrk="1"/>
          <a:endParaRPr lang="ko-KR" altLang="en-US"/>
        </a:p>
      </dgm:t>
    </dgm:pt>
    <dgm:pt modelId="{3EA56212-E388-40F6-9BED-CAE1BE59CDE9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>
            <a:buNone/>
          </a:pP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신규회원</a:t>
          </a: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서비스 이용자 등록</a:t>
          </a:r>
        </a:p>
      </dgm:t>
    </dgm:pt>
    <dgm:pt modelId="{595DD568-1B10-4A81-B1EA-5C9C7B948DDC}" type="parTrans" cxnId="{17FE1B4F-1835-4364-9CC6-2B3FDD5612E4}">
      <dgm:prSet/>
      <dgm:spPr/>
      <dgm:t>
        <a:bodyPr/>
        <a:lstStyle/>
        <a:p>
          <a:pPr latinLnBrk="1"/>
          <a:endParaRPr lang="ko-KR" altLang="en-US"/>
        </a:p>
      </dgm:t>
    </dgm:pt>
    <dgm:pt modelId="{D17A450D-9EB9-4973-8478-AF8A385C40A7}" type="sibTrans" cxnId="{17FE1B4F-1835-4364-9CC6-2B3FDD5612E4}">
      <dgm:prSet/>
      <dgm:spPr/>
      <dgm:t>
        <a:bodyPr/>
        <a:lstStyle/>
        <a:p>
          <a:pPr latinLnBrk="1"/>
          <a:endParaRPr lang="ko-KR" altLang="en-US"/>
        </a:p>
      </dgm:t>
    </dgm:pt>
    <dgm:pt modelId="{C7C497F2-849B-4E5E-A88B-D0987A5872E4}" type="pres">
      <dgm:prSet presAssocID="{218D5441-5851-4FC0-BB24-282C8165F00C}" presName="Name0" presStyleCnt="0">
        <dgm:presLayoutVars>
          <dgm:dir/>
          <dgm:animLvl val="lvl"/>
          <dgm:resizeHandles val="exact"/>
        </dgm:presLayoutVars>
      </dgm:prSet>
      <dgm:spPr/>
    </dgm:pt>
    <dgm:pt modelId="{2228270F-0C79-4BDC-9BF7-E4A7C3B5BCD3}" type="pres">
      <dgm:prSet presAssocID="{F7004071-7C75-4CF3-B5D6-B2E685FC9369}" presName="linNode" presStyleCnt="0"/>
      <dgm:spPr/>
    </dgm:pt>
    <dgm:pt modelId="{4C78533F-7AAD-4CB6-88BE-FD1AB616716C}" type="pres">
      <dgm:prSet presAssocID="{F7004071-7C75-4CF3-B5D6-B2E685FC9369}" presName="parentText" presStyleLbl="node1" presStyleIdx="0" presStyleCnt="1" custScaleX="23829" custScaleY="81602" custLinFactNeighborX="-1959">
        <dgm:presLayoutVars>
          <dgm:chMax val="1"/>
          <dgm:bulletEnabled val="1"/>
        </dgm:presLayoutVars>
      </dgm:prSet>
      <dgm:spPr/>
    </dgm:pt>
    <dgm:pt modelId="{8A581D80-1F9A-4CCB-9C34-FA488F88C2D6}" type="pres">
      <dgm:prSet presAssocID="{F7004071-7C75-4CF3-B5D6-B2E685FC9369}" presName="descendantText" presStyleLbl="alignAccFollowNode1" presStyleIdx="0" presStyleCnt="1" custScaleX="181705" custLinFactNeighborX="-2934">
        <dgm:presLayoutVars>
          <dgm:bulletEnabled val="1"/>
        </dgm:presLayoutVars>
      </dgm:prSet>
      <dgm:spPr/>
    </dgm:pt>
  </dgm:ptLst>
  <dgm:cxnLst>
    <dgm:cxn modelId="{FC092A3B-CAC3-47F7-8EB6-E200C43815F7}" type="presOf" srcId="{5ACA94F0-6071-4E83-B1B3-A7A250438CF8}" destId="{8A581D80-1F9A-4CCB-9C34-FA488F88C2D6}" srcOrd="0" destOrd="3" presId="urn:microsoft.com/office/officeart/2005/8/layout/vList5"/>
    <dgm:cxn modelId="{67EE7C42-8BC6-4D17-90E2-1AD39F3600CE}" type="presOf" srcId="{3EA56212-E388-40F6-9BED-CAE1BE59CDE9}" destId="{8A581D80-1F9A-4CCB-9C34-FA488F88C2D6}" srcOrd="0" destOrd="2" presId="urn:microsoft.com/office/officeart/2005/8/layout/vList5"/>
    <dgm:cxn modelId="{AB025A6A-B357-4B9D-899F-3637D433A4BB}" srcId="{218D5441-5851-4FC0-BB24-282C8165F00C}" destId="{F7004071-7C75-4CF3-B5D6-B2E685FC9369}" srcOrd="0" destOrd="0" parTransId="{D3A0D750-2696-420B-A7CD-B64DF37AF855}" sibTransId="{8B4C4424-84EE-4AFD-84AB-F20CEFB05FEF}"/>
    <dgm:cxn modelId="{17FE1B4F-1835-4364-9CC6-2B3FDD5612E4}" srcId="{F7004071-7C75-4CF3-B5D6-B2E685FC9369}" destId="{3EA56212-E388-40F6-9BED-CAE1BE59CDE9}" srcOrd="2" destOrd="0" parTransId="{595DD568-1B10-4A81-B1EA-5C9C7B948DDC}" sibTransId="{D17A450D-9EB9-4973-8478-AF8A385C40A7}"/>
    <dgm:cxn modelId="{8790646F-77C3-48D7-9B5E-58B23ED69A4B}" type="presOf" srcId="{2C5E7D6A-F426-4779-906F-59A521E705FB}" destId="{8A581D80-1F9A-4CCB-9C34-FA488F88C2D6}" srcOrd="0" destOrd="1" presId="urn:microsoft.com/office/officeart/2005/8/layout/vList5"/>
    <dgm:cxn modelId="{527B1275-C832-43DE-B3AD-7D975B948E06}" type="presOf" srcId="{F7004071-7C75-4CF3-B5D6-B2E685FC9369}" destId="{4C78533F-7AAD-4CB6-88BE-FD1AB616716C}" srcOrd="0" destOrd="0" presId="urn:microsoft.com/office/officeart/2005/8/layout/vList5"/>
    <dgm:cxn modelId="{C011389F-E3CF-43F9-B969-7F65B13B2B87}" type="presOf" srcId="{7F501EE4-566E-4596-9A82-27D1BB93A75B}" destId="{8A581D80-1F9A-4CCB-9C34-FA488F88C2D6}" srcOrd="0" destOrd="0" presId="urn:microsoft.com/office/officeart/2005/8/layout/vList5"/>
    <dgm:cxn modelId="{7E3445B3-4083-49A9-9976-AA9B39416FBB}" srcId="{F7004071-7C75-4CF3-B5D6-B2E685FC9369}" destId="{7F501EE4-566E-4596-9A82-27D1BB93A75B}" srcOrd="0" destOrd="0" parTransId="{31464D70-B4D2-4E1E-9215-A06B0B96BA0A}" sibTransId="{F834C377-164E-4FB6-98D9-051F6EC89788}"/>
    <dgm:cxn modelId="{BDD016CE-0B1E-43E4-923E-EEE56D83C62C}" srcId="{F7004071-7C75-4CF3-B5D6-B2E685FC9369}" destId="{5ACA94F0-6071-4E83-B1B3-A7A250438CF8}" srcOrd="3" destOrd="0" parTransId="{CD4A4B24-2B7E-4162-847A-B716EB8A8314}" sibTransId="{0AB3484C-5A1C-4C11-ADDB-5F5B450A45D2}"/>
    <dgm:cxn modelId="{B6867DD2-F3E0-4734-B29B-5EC36FF7A1BD}" type="presOf" srcId="{218D5441-5851-4FC0-BB24-282C8165F00C}" destId="{C7C497F2-849B-4E5E-A88B-D0987A5872E4}" srcOrd="0" destOrd="0" presId="urn:microsoft.com/office/officeart/2005/8/layout/vList5"/>
    <dgm:cxn modelId="{89C2BEDC-DD13-499F-8F50-65C8B3D4F6A4}" srcId="{F7004071-7C75-4CF3-B5D6-B2E685FC9369}" destId="{2C5E7D6A-F426-4779-906F-59A521E705FB}" srcOrd="1" destOrd="0" parTransId="{3A95BCFE-9918-4C3D-8C73-DD900F9F1CC4}" sibTransId="{AB7B2259-AF14-4741-9C15-84BCAE8971BE}"/>
    <dgm:cxn modelId="{FEC5FDFD-534C-44A0-8E96-001B02C9B503}" type="presParOf" srcId="{C7C497F2-849B-4E5E-A88B-D0987A5872E4}" destId="{2228270F-0C79-4BDC-9BF7-E4A7C3B5BCD3}" srcOrd="0" destOrd="0" presId="urn:microsoft.com/office/officeart/2005/8/layout/vList5"/>
    <dgm:cxn modelId="{3BEF1CF7-17C7-4C65-A3B6-181B71E38565}" type="presParOf" srcId="{2228270F-0C79-4BDC-9BF7-E4A7C3B5BCD3}" destId="{4C78533F-7AAD-4CB6-88BE-FD1AB616716C}" srcOrd="0" destOrd="0" presId="urn:microsoft.com/office/officeart/2005/8/layout/vList5"/>
    <dgm:cxn modelId="{CDD31D3F-79B0-4883-8D03-372126D5C1F6}" type="presParOf" srcId="{2228270F-0C79-4BDC-9BF7-E4A7C3B5BCD3}" destId="{8A581D80-1F9A-4CCB-9C34-FA488F88C2D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81D80-1F9A-4CCB-9C34-FA488F88C2D6}">
      <dsp:nvSpPr>
        <dsp:cNvPr id="0" name=""/>
        <dsp:cNvSpPr/>
      </dsp:nvSpPr>
      <dsp:spPr>
        <a:xfrm rot="5400000">
          <a:off x="3192013" y="-2571022"/>
          <a:ext cx="1395016" cy="6887519"/>
        </a:xfrm>
        <a:prstGeom prst="round2SameRect">
          <a:avLst/>
        </a:prstGeom>
        <a:solidFill>
          <a:srgbClr val="B7D2F4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00" tIns="123825" rIns="247650" bIns="123825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한국장학재단 어플 다운로드 후 접속</a:t>
          </a: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기존회원</a:t>
          </a: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로그인</a:t>
          </a: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신규회원</a:t>
          </a: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서비스 이용자 등록</a:t>
          </a: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학자금대출 신청에 앞서</a:t>
          </a:r>
          <a:r>
            <a:rPr lang="en-US" altLang="ko-KR" sz="1200" b="1" u="none" kern="1200" dirty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본인명의 전자서명수단 준비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공동인증서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간편인증서 등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u="none" kern="120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필수</a:t>
          </a:r>
        </a:p>
      </dsp:txBody>
      <dsp:txXfrm rot="-5400000">
        <a:off x="445762" y="243328"/>
        <a:ext cx="6819420" cy="1258818"/>
      </dsp:txXfrm>
    </dsp:sp>
    <dsp:sp modelId="{4C78533F-7AAD-4CB6-88BE-FD1AB616716C}">
      <dsp:nvSpPr>
        <dsp:cNvPr id="0" name=""/>
        <dsp:cNvSpPr/>
      </dsp:nvSpPr>
      <dsp:spPr>
        <a:xfrm>
          <a:off x="0" y="161261"/>
          <a:ext cx="508070" cy="1422951"/>
        </a:xfrm>
        <a:prstGeom prst="roundRect">
          <a:avLst/>
        </a:prstGeom>
        <a:solidFill>
          <a:srgbClr val="EAEC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itchFamily="18" charset="-127"/>
              <a:ea typeface="HY동녘M" pitchFamily="18" charset="-127"/>
            </a:rPr>
            <a:t>Tip</a:t>
          </a:r>
          <a:endParaRPr lang="ko-KR" altLang="en-US" sz="1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itchFamily="18" charset="-127"/>
            <a:ea typeface="HY동녘M" pitchFamily="18" charset="-127"/>
          </a:endParaRPr>
        </a:p>
      </dsp:txBody>
      <dsp:txXfrm>
        <a:off x="24802" y="186063"/>
        <a:ext cx="458466" cy="1373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9786" cy="496967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41" y="2"/>
            <a:ext cx="2949786" cy="496967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r">
              <a:defRPr sz="1200"/>
            </a:lvl1pPr>
          </a:lstStyle>
          <a:p>
            <a:fld id="{829A6350-2B31-4A0F-8CF8-990B948BBDF2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60575" y="744538"/>
            <a:ext cx="2686050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5" tIns="45707" rIns="91415" bIns="4570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2" y="4721188"/>
            <a:ext cx="5445760" cy="4472702"/>
          </a:xfrm>
          <a:prstGeom prst="rect">
            <a:avLst/>
          </a:prstGeom>
        </p:spPr>
        <p:txBody>
          <a:bodyPr vert="horz" lIns="91415" tIns="45707" rIns="91415" bIns="45707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4" y="9440650"/>
            <a:ext cx="2949786" cy="496967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41" y="9440650"/>
            <a:ext cx="2949786" cy="496967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r">
              <a:defRPr sz="1200"/>
            </a:lvl1pPr>
          </a:lstStyle>
          <a:p>
            <a:fld id="{DFAC497D-097E-46F4-86FF-63DA07557AB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9980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3974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7948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71921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95895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19869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43843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67815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91789" algn="l" defTabSz="1047948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060575" y="744538"/>
            <a:ext cx="2686050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ko-KR" altLang="en-US"/>
              <a:t>안녕하십니까</a:t>
            </a:r>
            <a:r>
              <a:rPr lang="en-US" altLang="ko-KR"/>
              <a:t>? 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r>
              <a:rPr lang="ko-KR" altLang="en-US"/>
              <a:t>한국장학재단 이사장 이경숙입니다</a:t>
            </a:r>
            <a:r>
              <a:rPr lang="en-US" altLang="ko-KR"/>
              <a:t>.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r>
              <a:rPr lang="ko-KR" altLang="en-US"/>
              <a:t>저희 </a:t>
            </a:r>
            <a:r>
              <a:rPr lang="ko-KR" altLang="en-US" b="1"/>
              <a:t>재단 선진화 추진실적</a:t>
            </a:r>
            <a:r>
              <a:rPr lang="ko-KR" altLang="en-US"/>
              <a:t>을 </a:t>
            </a:r>
            <a:r>
              <a:rPr lang="ko-KR" altLang="en-US" b="1"/>
              <a:t>보고</a:t>
            </a:r>
            <a:r>
              <a:rPr lang="ko-KR" altLang="en-US"/>
              <a:t> 드리겠습니다</a:t>
            </a:r>
            <a:r>
              <a:rPr lang="en-US" altLang="ko-KR"/>
              <a:t>.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760193-121F-4D2A-A706-ED4CE7CD15DE}" type="slidenum">
              <a:rPr lang="ko-KR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49713" y="511175"/>
            <a:ext cx="1839912" cy="25527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6084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2122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3873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80550" y="3333237"/>
            <a:ext cx="6579554" cy="229997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61101" y="6080285"/>
            <a:ext cx="5418455" cy="27420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3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7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5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19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3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6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1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0CD7-C49E-41FF-AD6D-AFCE8BE9B153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0D24-7DC7-4C39-A45F-C3E5ED32D1DD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611973" y="429704"/>
            <a:ext cx="1741646" cy="91551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87035" y="429704"/>
            <a:ext cx="5095928" cy="915519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0B9E-9F60-416C-8063-687665475C70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6EA9-E318-4E6A-A855-1C797EDBE3A5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1458" y="6894964"/>
            <a:ext cx="6579554" cy="2131080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11458" y="4547798"/>
            <a:ext cx="6579554" cy="234716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397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479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19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58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198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38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678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17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2AA-AAFF-4946-A330-D0C6C8753D80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87034" y="2503649"/>
            <a:ext cx="3418787" cy="70812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934834" y="2503649"/>
            <a:ext cx="3418787" cy="70812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1DF07-9093-4C7B-99C2-E22391D1924D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7036" y="2401817"/>
            <a:ext cx="3420131" cy="100096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3974" indent="0">
              <a:buNone/>
              <a:defRPr sz="2300" b="1"/>
            </a:lvl2pPr>
            <a:lvl3pPr marL="1047948" indent="0">
              <a:buNone/>
              <a:defRPr sz="2000" b="1"/>
            </a:lvl3pPr>
            <a:lvl4pPr marL="1571921" indent="0">
              <a:buNone/>
              <a:defRPr sz="1800" b="1"/>
            </a:lvl4pPr>
            <a:lvl5pPr marL="2095895" indent="0">
              <a:buNone/>
              <a:defRPr sz="1800" b="1"/>
            </a:lvl5pPr>
            <a:lvl6pPr marL="2619869" indent="0">
              <a:buNone/>
              <a:defRPr sz="1800" b="1"/>
            </a:lvl6pPr>
            <a:lvl7pPr marL="3143843" indent="0">
              <a:buNone/>
              <a:defRPr sz="1800" b="1"/>
            </a:lvl7pPr>
            <a:lvl8pPr marL="3667815" indent="0">
              <a:buNone/>
              <a:defRPr sz="1800" b="1"/>
            </a:lvl8pPr>
            <a:lvl9pPr marL="4191789" indent="0">
              <a:buNone/>
              <a:defRPr sz="18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87036" y="3402777"/>
            <a:ext cx="3420131" cy="618211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932148" y="2401817"/>
            <a:ext cx="3421475" cy="100096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3974" indent="0">
              <a:buNone/>
              <a:defRPr sz="2300" b="1"/>
            </a:lvl2pPr>
            <a:lvl3pPr marL="1047948" indent="0">
              <a:buNone/>
              <a:defRPr sz="2000" b="1"/>
            </a:lvl3pPr>
            <a:lvl4pPr marL="1571921" indent="0">
              <a:buNone/>
              <a:defRPr sz="1800" b="1"/>
            </a:lvl4pPr>
            <a:lvl5pPr marL="2095895" indent="0">
              <a:buNone/>
              <a:defRPr sz="1800" b="1"/>
            </a:lvl5pPr>
            <a:lvl6pPr marL="2619869" indent="0">
              <a:buNone/>
              <a:defRPr sz="1800" b="1"/>
            </a:lvl6pPr>
            <a:lvl7pPr marL="3143843" indent="0">
              <a:buNone/>
              <a:defRPr sz="1800" b="1"/>
            </a:lvl7pPr>
            <a:lvl8pPr marL="3667815" indent="0">
              <a:buNone/>
              <a:defRPr sz="1800" b="1"/>
            </a:lvl8pPr>
            <a:lvl9pPr marL="4191789" indent="0">
              <a:buNone/>
              <a:defRPr sz="18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932148" y="3402777"/>
            <a:ext cx="3421475" cy="618211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DA4-CC2E-4102-B8FE-208571E37322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A90A-F7D1-4E41-86C8-6CBF5ECDC22B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1CFE-0274-44E2-8E7A-269096E92E72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7038" y="427216"/>
            <a:ext cx="2546621" cy="181812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26380" y="427218"/>
            <a:ext cx="4327240" cy="915768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87038" y="2245334"/>
            <a:ext cx="2546621" cy="7339559"/>
          </a:xfrm>
        </p:spPr>
        <p:txBody>
          <a:bodyPr/>
          <a:lstStyle>
            <a:lvl1pPr marL="0" indent="0">
              <a:buNone/>
              <a:defRPr sz="1600"/>
            </a:lvl1pPr>
            <a:lvl2pPr marL="523974" indent="0">
              <a:buNone/>
              <a:defRPr sz="1400"/>
            </a:lvl2pPr>
            <a:lvl3pPr marL="1047948" indent="0">
              <a:buNone/>
              <a:defRPr sz="1100"/>
            </a:lvl3pPr>
            <a:lvl4pPr marL="1571921" indent="0">
              <a:buNone/>
              <a:defRPr sz="1000"/>
            </a:lvl4pPr>
            <a:lvl5pPr marL="2095895" indent="0">
              <a:buNone/>
              <a:defRPr sz="1000"/>
            </a:lvl5pPr>
            <a:lvl6pPr marL="2619869" indent="0">
              <a:buNone/>
              <a:defRPr sz="1000"/>
            </a:lvl6pPr>
            <a:lvl7pPr marL="3143843" indent="0">
              <a:buNone/>
              <a:defRPr sz="1000"/>
            </a:lvl7pPr>
            <a:lvl8pPr marL="3667815" indent="0">
              <a:buNone/>
              <a:defRPr sz="1000"/>
            </a:lvl8pPr>
            <a:lvl9pPr marL="4191789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A2C92-7840-40D4-A28F-9E837FEC4546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17223" y="7510943"/>
            <a:ext cx="4644390" cy="88671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17223" y="958740"/>
            <a:ext cx="4644390" cy="6437948"/>
          </a:xfrm>
        </p:spPr>
        <p:txBody>
          <a:bodyPr/>
          <a:lstStyle>
            <a:lvl1pPr marL="0" indent="0">
              <a:buNone/>
              <a:defRPr sz="3700"/>
            </a:lvl1pPr>
            <a:lvl2pPr marL="523974" indent="0">
              <a:buNone/>
              <a:defRPr sz="3200"/>
            </a:lvl2pPr>
            <a:lvl3pPr marL="1047948" indent="0">
              <a:buNone/>
              <a:defRPr sz="2800"/>
            </a:lvl3pPr>
            <a:lvl4pPr marL="1571921" indent="0">
              <a:buNone/>
              <a:defRPr sz="2300"/>
            </a:lvl4pPr>
            <a:lvl5pPr marL="2095895" indent="0">
              <a:buNone/>
              <a:defRPr sz="2300"/>
            </a:lvl5pPr>
            <a:lvl6pPr marL="2619869" indent="0">
              <a:buNone/>
              <a:defRPr sz="2300"/>
            </a:lvl6pPr>
            <a:lvl7pPr marL="3143843" indent="0">
              <a:buNone/>
              <a:defRPr sz="2300"/>
            </a:lvl7pPr>
            <a:lvl8pPr marL="3667815" indent="0">
              <a:buNone/>
              <a:defRPr sz="2300"/>
            </a:lvl8pPr>
            <a:lvl9pPr marL="4191789" indent="0">
              <a:buNone/>
              <a:defRPr sz="23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517223" y="8397656"/>
            <a:ext cx="4644390" cy="1259274"/>
          </a:xfrm>
        </p:spPr>
        <p:txBody>
          <a:bodyPr/>
          <a:lstStyle>
            <a:lvl1pPr marL="0" indent="0">
              <a:buNone/>
              <a:defRPr sz="1600"/>
            </a:lvl1pPr>
            <a:lvl2pPr marL="523974" indent="0">
              <a:buNone/>
              <a:defRPr sz="1400"/>
            </a:lvl2pPr>
            <a:lvl3pPr marL="1047948" indent="0">
              <a:buNone/>
              <a:defRPr sz="1100"/>
            </a:lvl3pPr>
            <a:lvl4pPr marL="1571921" indent="0">
              <a:buNone/>
              <a:defRPr sz="1000"/>
            </a:lvl4pPr>
            <a:lvl5pPr marL="2095895" indent="0">
              <a:buNone/>
              <a:defRPr sz="1000"/>
            </a:lvl5pPr>
            <a:lvl6pPr marL="2619869" indent="0">
              <a:buNone/>
              <a:defRPr sz="1000"/>
            </a:lvl6pPr>
            <a:lvl7pPr marL="3143843" indent="0">
              <a:buNone/>
              <a:defRPr sz="1000"/>
            </a:lvl7pPr>
            <a:lvl8pPr marL="3667815" indent="0">
              <a:buNone/>
              <a:defRPr sz="1000"/>
            </a:lvl8pPr>
            <a:lvl9pPr marL="4191789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A1D5F-4BC4-45A7-B2B0-0B3DFA75B155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87034" y="429694"/>
            <a:ext cx="6966585" cy="1788318"/>
          </a:xfrm>
          <a:prstGeom prst="rect">
            <a:avLst/>
          </a:prstGeom>
        </p:spPr>
        <p:txBody>
          <a:bodyPr vert="horz" lIns="104795" tIns="52397" rIns="104795" bIns="52397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7034" y="2503649"/>
            <a:ext cx="6966585" cy="7081246"/>
          </a:xfrm>
          <a:prstGeom prst="rect">
            <a:avLst/>
          </a:prstGeom>
        </p:spPr>
        <p:txBody>
          <a:bodyPr vert="horz" lIns="104795" tIns="52397" rIns="104795" bIns="52397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87037" y="99450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732D3-D0CA-46F9-AD3B-A587E4ADA427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4726" y="9945043"/>
            <a:ext cx="2451206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547470" y="99450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1047948" rtl="0" eaLnBrk="1" latinLnBrk="1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2981" indent="-392981" algn="l" defTabSz="1047948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1457" indent="-327483" algn="l" defTabSz="1047948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9934" indent="-261987" algn="l" defTabSz="1047948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3908" indent="-261987" algn="l" defTabSz="1047948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7882" indent="-261987" algn="l" defTabSz="1047948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1856" indent="-261987" algn="l" defTabSz="1047948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05828" indent="-261987" algn="l" defTabSz="1047948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29802" indent="-261987" algn="l" defTabSz="1047948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3776" indent="-261987" algn="l" defTabSz="1047948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23974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47948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71921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5895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619869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43843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67815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91789" algn="l" defTabSz="1047948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saf.go.kr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12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5.png"/><Relationship Id="rId10" Type="http://schemas.openxmlformats.org/officeDocument/2006/relationships/diagramLayout" Target="../diagrams/layout1.xml"/><Relationship Id="rId4" Type="http://schemas.openxmlformats.org/officeDocument/2006/relationships/image" Target="../media/image4.png"/><Relationship Id="rId9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>
            <a:extLst>
              <a:ext uri="{FF2B5EF4-FFF2-40B4-BE49-F238E27FC236}">
                <a16:creationId xmlns:a16="http://schemas.microsoft.com/office/drawing/2014/main" id="{78D1233B-3CC5-4757-9DCF-591CC1A3D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"/>
            <a:ext cx="7740650" cy="1072991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27C89CF-2B20-4F33-BDC3-5F36B24FF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461" y="279400"/>
            <a:ext cx="7200663" cy="100541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8217" y="2700660"/>
            <a:ext cx="7344215" cy="2229476"/>
          </a:xfrm>
          <a:prstGeom prst="rect">
            <a:avLst/>
          </a:prstGeom>
          <a:noFill/>
        </p:spPr>
        <p:txBody>
          <a:bodyPr wrap="square" lIns="104795" tIns="52397" rIns="104795" bIns="52397">
            <a:spAutoFit/>
          </a:bodyPr>
          <a:lstStyle/>
          <a:p>
            <a:pPr algn="ctr">
              <a:defRPr/>
            </a:pPr>
            <a:r>
              <a:rPr lang="en-US" altLang="ko-KR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2026</a:t>
            </a:r>
            <a:r>
              <a:rPr lang="ko-KR" altLang="en-US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년 </a:t>
            </a:r>
            <a:r>
              <a:rPr lang="en-US" altLang="ko-KR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학기</a:t>
            </a:r>
            <a:endParaRPr lang="en-US" altLang="ko-KR" sz="4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endParaRPr lang="en-US" altLang="ko-KR" sz="9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41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학점은행제 학습자 학자금대출</a:t>
            </a:r>
            <a:r>
              <a:rPr lang="ko-KR" altLang="en-US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4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모바일 실행 매뉴얼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19108" y="5078392"/>
            <a:ext cx="4957818" cy="305872"/>
          </a:xfrm>
          <a:prstGeom prst="rect">
            <a:avLst/>
          </a:prstGeom>
          <a:noFill/>
        </p:spPr>
        <p:txBody>
          <a:bodyPr wrap="square" lIns="104795" tIns="52397" rIns="104795" bIns="52397" rtlCol="0">
            <a:spAutoFit/>
          </a:bodyPr>
          <a:lstStyle/>
          <a:p>
            <a:pPr algn="ctr"/>
            <a:r>
              <a:rPr lang="ko-KR" altLang="en-US" sz="1300" b="1" dirty="0">
                <a:solidFill>
                  <a:srgbClr val="FF0000"/>
                </a:solidFill>
              </a:rPr>
              <a:t>시스템 개선 등으로 인하여 일부 내용은 변경될 수 있음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8205" y="7123691"/>
            <a:ext cx="5425175" cy="1252607"/>
          </a:xfrm>
          <a:prstGeom prst="rect">
            <a:avLst/>
          </a:prstGeom>
          <a:noFill/>
        </p:spPr>
        <p:txBody>
          <a:bodyPr lIns="104795" tIns="52397" rIns="104795" bIns="52397">
            <a:spAutoFit/>
          </a:bodyPr>
          <a:lstStyle/>
          <a:p>
            <a:pPr algn="ctr">
              <a:defRPr/>
            </a:pPr>
            <a:r>
              <a:rPr lang="ko-KR" altLang="en-US" sz="3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한국장학재단</a:t>
            </a:r>
            <a:endParaRPr lang="en-US" altLang="ko-KR" sz="3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3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학자금대출부</a:t>
            </a:r>
            <a:endParaRPr lang="en-US" altLang="ko-KR" sz="3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68834BC-8F89-41B0-B0C9-5C5CF8A63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461" y="-17780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475163056" descr="EMB00000a780282">
            <a:extLst>
              <a:ext uri="{FF2B5EF4-FFF2-40B4-BE49-F238E27FC236}">
                <a16:creationId xmlns:a16="http://schemas.microsoft.com/office/drawing/2014/main" id="{0786680D-ACFF-4EF7-BBC2-AFF2A4EDC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393" y="9827755"/>
            <a:ext cx="1804731" cy="45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58924019-73BA-44C8-9D2F-555F22B83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그룹 18">
            <a:extLst>
              <a:ext uri="{FF2B5EF4-FFF2-40B4-BE49-F238E27FC236}">
                <a16:creationId xmlns:a16="http://schemas.microsoft.com/office/drawing/2014/main" id="{D8678F98-CA11-43E7-869F-038FA0B76A5E}"/>
              </a:ext>
            </a:extLst>
          </p:cNvPr>
          <p:cNvGrpSpPr/>
          <p:nvPr/>
        </p:nvGrpSpPr>
        <p:grpSpPr>
          <a:xfrm>
            <a:off x="629700" y="8991099"/>
            <a:ext cx="6850842" cy="1530449"/>
            <a:chOff x="398329" y="186758"/>
            <a:chExt cx="6178265" cy="1274611"/>
          </a:xfrm>
        </p:grpSpPr>
        <p:sp>
          <p:nvSpPr>
            <p:cNvPr id="20" name="사각형: 둥근 위쪽 모서리 19">
              <a:extLst>
                <a:ext uri="{FF2B5EF4-FFF2-40B4-BE49-F238E27FC236}">
                  <a16:creationId xmlns:a16="http://schemas.microsoft.com/office/drawing/2014/main" id="{94121130-44A3-401A-A03D-6622D33FE3B9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사각형: 둥근 위쪽 모서리 4">
              <a:extLst>
                <a:ext uri="{FF2B5EF4-FFF2-40B4-BE49-F238E27FC236}">
                  <a16:creationId xmlns:a16="http://schemas.microsoft.com/office/drawing/2014/main" id="{26DFE2DD-87BC-4009-A864-8D8A0E296378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학자금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r>
                <a:rPr lang="ko-KR" altLang="en-US" sz="1200" b="1" dirty="0">
                  <a:latin typeface="맑은 고딕" pitchFamily="50" charset="-127"/>
                </a:rPr>
                <a:t>대출 상환 동의서 확인 후 전자서명 동의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E6A3EED0-6C93-464A-BD01-A9C1DC50F2FE}"/>
              </a:ext>
            </a:extLst>
          </p:cNvPr>
          <p:cNvGrpSpPr/>
          <p:nvPr/>
        </p:nvGrpSpPr>
        <p:grpSpPr>
          <a:xfrm>
            <a:off x="139468" y="8964534"/>
            <a:ext cx="515392" cy="1552389"/>
            <a:chOff x="22664" y="173998"/>
            <a:chExt cx="455751" cy="1300135"/>
          </a:xfrm>
        </p:grpSpPr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BB429021-32FC-4BBE-9A47-957CAF02C1FE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사각형: 둥근 모서리 6">
              <a:extLst>
                <a:ext uri="{FF2B5EF4-FFF2-40B4-BE49-F238E27FC236}">
                  <a16:creationId xmlns:a16="http://schemas.microsoft.com/office/drawing/2014/main" id="{FABFE256-20FB-4C78-A28E-41C679ABFFAA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27" name="슬라이드 번호 개체 틀 1">
            <a:extLst>
              <a:ext uri="{FF2B5EF4-FFF2-40B4-BE49-F238E27FC236}">
                <a16:creationId xmlns:a16="http://schemas.microsoft.com/office/drawing/2014/main" id="{31EB663A-8004-4825-8E9E-39B7767AA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47470" y="10050273"/>
            <a:ext cx="1806153" cy="571267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30" name="모서리가 둥근 직사각형 237">
            <a:extLst>
              <a:ext uri="{FF2B5EF4-FFF2-40B4-BE49-F238E27FC236}">
                <a16:creationId xmlns:a16="http://schemas.microsoft.com/office/drawing/2014/main" id="{191CC703-1F31-4327-9D05-44669D382381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2DDBD82-17E9-487A-B174-5D38CD3ABE98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DC67ED2-E8B4-4380-8F13-2A7FD03CC96A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3D8A9F-A8CC-449A-8DD3-393FBD7B8D66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36" name="그림 35">
            <a:extLst>
              <a:ext uri="{FF2B5EF4-FFF2-40B4-BE49-F238E27FC236}">
                <a16:creationId xmlns:a16="http://schemas.microsoft.com/office/drawing/2014/main" id="{07BCADB5-E7CF-47DD-8AA3-DBCBC065F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07" y="764509"/>
            <a:ext cx="7539224" cy="812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47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그룹 21">
            <a:extLst>
              <a:ext uri="{FF2B5EF4-FFF2-40B4-BE49-F238E27FC236}">
                <a16:creationId xmlns:a16="http://schemas.microsoft.com/office/drawing/2014/main" id="{A00E2569-48D7-4716-826C-720FEFB75E87}"/>
              </a:ext>
            </a:extLst>
          </p:cNvPr>
          <p:cNvGrpSpPr/>
          <p:nvPr/>
        </p:nvGrpSpPr>
        <p:grpSpPr>
          <a:xfrm>
            <a:off x="599982" y="8993565"/>
            <a:ext cx="6921608" cy="1530449"/>
            <a:chOff x="398329" y="186758"/>
            <a:chExt cx="6178265" cy="1274611"/>
          </a:xfrm>
        </p:grpSpPr>
        <p:sp>
          <p:nvSpPr>
            <p:cNvPr id="23" name="사각형: 둥근 위쪽 모서리 22">
              <a:extLst>
                <a:ext uri="{FF2B5EF4-FFF2-40B4-BE49-F238E27FC236}">
                  <a16:creationId xmlns:a16="http://schemas.microsoft.com/office/drawing/2014/main" id="{95929AA9-F2BD-4A1E-A150-93E35E0BDF5B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사각형: 둥근 위쪽 모서리 4">
              <a:extLst>
                <a:ext uri="{FF2B5EF4-FFF2-40B4-BE49-F238E27FC236}">
                  <a16:creationId xmlns:a16="http://schemas.microsoft.com/office/drawing/2014/main" id="{E06EFD39-1FED-435E-A6C1-0A7F2A33CE29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en-US" altLang="ko-KR" sz="1200" b="1" dirty="0">
                  <a:latin typeface="맑은 고딕" pitchFamily="50" charset="-127"/>
                </a:rPr>
                <a:t> 1~3</a:t>
              </a:r>
              <a:r>
                <a:rPr lang="ko-KR" altLang="en-US" sz="1200" b="1" dirty="0">
                  <a:latin typeface="맑은 고딕" pitchFamily="50" charset="-127"/>
                </a:rPr>
                <a:t>단계에서 입력했던 내용 최종 확인</a:t>
              </a: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대출금은 수납원장에 등록된 기관 입금계좌로 입금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 * </a:t>
              </a:r>
              <a:r>
                <a:rPr lang="ko-KR" altLang="en-US" sz="1200" b="1" dirty="0">
                  <a:latin typeface="맑은 고딕" pitchFamily="50" charset="-127"/>
                </a:rPr>
                <a:t>기등록자 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대출의 경우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학습자가 실행 시 입력한 개인계좌로 지급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 hangingPunct="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대출 거래 약정 동의단계 진행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다음 페이지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9E78BDD5-DCC2-4B34-8D29-16D73F19B0E7}"/>
              </a:ext>
            </a:extLst>
          </p:cNvPr>
          <p:cNvGrpSpPr/>
          <p:nvPr/>
        </p:nvGrpSpPr>
        <p:grpSpPr>
          <a:xfrm>
            <a:off x="109750" y="8967000"/>
            <a:ext cx="515392" cy="1552389"/>
            <a:chOff x="22664" y="173998"/>
            <a:chExt cx="455751" cy="1300135"/>
          </a:xfrm>
        </p:grpSpPr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FE01AA8D-39EF-4154-805C-82497CCFB356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사각형: 둥근 모서리 6">
              <a:extLst>
                <a:ext uri="{FF2B5EF4-FFF2-40B4-BE49-F238E27FC236}">
                  <a16:creationId xmlns:a16="http://schemas.microsoft.com/office/drawing/2014/main" id="{409682BE-8B96-4B7E-A11B-F7C9C9764254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32" name="모서리가 둥근 직사각형 237">
            <a:extLst>
              <a:ext uri="{FF2B5EF4-FFF2-40B4-BE49-F238E27FC236}">
                <a16:creationId xmlns:a16="http://schemas.microsoft.com/office/drawing/2014/main" id="{B5D26DFC-77D5-4575-98AF-8B3A733F8333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D49CA90-0B28-4850-A46D-C99E5E2F7CA0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4159C3F-12DC-4BF7-9703-89EB29CB9D37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09B6FE-EDBD-4C60-94A3-3F3CC829D042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086B969F-7303-4096-8827-4928F2876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1" y="839114"/>
            <a:ext cx="7672998" cy="808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47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>
            <a:extLst>
              <a:ext uri="{FF2B5EF4-FFF2-40B4-BE49-F238E27FC236}">
                <a16:creationId xmlns:a16="http://schemas.microsoft.com/office/drawing/2014/main" id="{16388607-484A-42A8-8A25-A2A800033C1E}"/>
              </a:ext>
            </a:extLst>
          </p:cNvPr>
          <p:cNvGrpSpPr/>
          <p:nvPr/>
        </p:nvGrpSpPr>
        <p:grpSpPr>
          <a:xfrm>
            <a:off x="668469" y="8985642"/>
            <a:ext cx="6902723" cy="1530449"/>
            <a:chOff x="398329" y="186758"/>
            <a:chExt cx="6178265" cy="1274611"/>
          </a:xfrm>
        </p:grpSpPr>
        <p:sp>
          <p:nvSpPr>
            <p:cNvPr id="13" name="사각형: 둥근 위쪽 모서리 12">
              <a:extLst>
                <a:ext uri="{FF2B5EF4-FFF2-40B4-BE49-F238E27FC236}">
                  <a16:creationId xmlns:a16="http://schemas.microsoft.com/office/drawing/2014/main" id="{73123D1B-71BB-4056-8DEF-F8BE33B93BD7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사각형: 둥근 위쪽 모서리 4">
              <a:extLst>
                <a:ext uri="{FF2B5EF4-FFF2-40B4-BE49-F238E27FC236}">
                  <a16:creationId xmlns:a16="http://schemas.microsoft.com/office/drawing/2014/main" id="{229170F0-4B42-4FD0-8964-2C1A8B73CB7A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약정체결 전 대출정보 최종 확인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대출 거래 약정서</a:t>
              </a:r>
              <a:r>
                <a:rPr lang="en-US" altLang="ko-KR" sz="1200" b="1" dirty="0">
                  <a:latin typeface="맑은 고딕" pitchFamily="50" charset="-127"/>
                </a:rPr>
                <a:t>,</a:t>
              </a:r>
              <a:r>
                <a:rPr lang="ko-KR" altLang="en-US" sz="1200" b="1" dirty="0">
                  <a:latin typeface="맑은 고딕" pitchFamily="50" charset="-127"/>
                </a:rPr>
                <a:t> 약관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핵심설명서 내용 꼼꼼히 확인 후 </a:t>
              </a:r>
              <a:r>
                <a:rPr lang="en-US" altLang="ko-KR" sz="1200" b="1" dirty="0">
                  <a:latin typeface="맑은 고딕" pitchFamily="50" charset="-127"/>
                </a:rPr>
                <a:t>[</a:t>
              </a:r>
              <a:r>
                <a:rPr lang="ko-KR" altLang="en-US" sz="1200" b="1" dirty="0">
                  <a:latin typeface="맑은 고딕" pitchFamily="50" charset="-127"/>
                </a:rPr>
                <a:t>대출금 지급 실행</a:t>
              </a:r>
              <a:r>
                <a:rPr lang="en-US" altLang="ko-KR" sz="1200" b="1" dirty="0">
                  <a:latin typeface="맑은 고딕" pitchFamily="50" charset="-127"/>
                </a:rPr>
                <a:t>] </a:t>
              </a:r>
              <a:r>
                <a:rPr lang="ko-KR" altLang="en-US" sz="1200" b="1" dirty="0">
                  <a:latin typeface="맑은 고딕" pitchFamily="50" charset="-127"/>
                </a:rPr>
                <a:t>버튼 클릭</a:t>
              </a: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1C35556C-544C-4A6F-BBDE-6A7615CC6578}"/>
              </a:ext>
            </a:extLst>
          </p:cNvPr>
          <p:cNvGrpSpPr/>
          <p:nvPr/>
        </p:nvGrpSpPr>
        <p:grpSpPr>
          <a:xfrm>
            <a:off x="153076" y="8944801"/>
            <a:ext cx="515392" cy="1591648"/>
            <a:chOff x="22664" y="173998"/>
            <a:chExt cx="455751" cy="1300135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371E4C98-1246-47B0-B72D-1DBD9F15B3F6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사각형: 둥근 모서리 6">
              <a:extLst>
                <a:ext uri="{FF2B5EF4-FFF2-40B4-BE49-F238E27FC236}">
                  <a16:creationId xmlns:a16="http://schemas.microsoft.com/office/drawing/2014/main" id="{63D3D5B1-1BAB-4AFE-9D4B-B478194D5D37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19" name="슬라이드 번호 개체 틀 1">
            <a:extLst>
              <a:ext uri="{FF2B5EF4-FFF2-40B4-BE49-F238E27FC236}">
                <a16:creationId xmlns:a16="http://schemas.microsoft.com/office/drawing/2014/main" id="{92F673C9-4399-4686-8DBC-58CAE8C23048}"/>
              </a:ext>
            </a:extLst>
          </p:cNvPr>
          <p:cNvSpPr txBox="1">
            <a:spLocks/>
          </p:cNvSpPr>
          <p:nvPr/>
        </p:nvSpPr>
        <p:spPr>
          <a:xfrm>
            <a:off x="5916292" y="9929614"/>
            <a:ext cx="1585384" cy="511766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22" name="모서리가 둥근 직사각형 237">
            <a:extLst>
              <a:ext uri="{FF2B5EF4-FFF2-40B4-BE49-F238E27FC236}">
                <a16:creationId xmlns:a16="http://schemas.microsoft.com/office/drawing/2014/main" id="{725C8B48-0825-4075-9D30-62333A60604A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92B95CAF-726C-4376-83A4-628E0805B65D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632969-083A-4E3C-8615-6DEC1692E737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FBEE3E-61FA-4576-A089-45C7BA7CAFB0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30" name="그림 29">
            <a:extLst>
              <a:ext uri="{FF2B5EF4-FFF2-40B4-BE49-F238E27FC236}">
                <a16:creationId xmlns:a16="http://schemas.microsoft.com/office/drawing/2014/main" id="{CDB90142-723F-4BCF-A478-E583CA02B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8" y="774886"/>
            <a:ext cx="7725070" cy="819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47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그룹 28">
            <a:extLst>
              <a:ext uri="{FF2B5EF4-FFF2-40B4-BE49-F238E27FC236}">
                <a16:creationId xmlns:a16="http://schemas.microsoft.com/office/drawing/2014/main" id="{CC7CD623-0490-4370-8F25-B90BA7F3C184}"/>
              </a:ext>
            </a:extLst>
          </p:cNvPr>
          <p:cNvGrpSpPr/>
          <p:nvPr/>
        </p:nvGrpSpPr>
        <p:grpSpPr>
          <a:xfrm>
            <a:off x="681379" y="9013189"/>
            <a:ext cx="6902723" cy="1530449"/>
            <a:chOff x="398329" y="186758"/>
            <a:chExt cx="6178265" cy="1274611"/>
          </a:xfrm>
        </p:grpSpPr>
        <p:sp>
          <p:nvSpPr>
            <p:cNvPr id="31" name="사각형: 둥근 위쪽 모서리 30">
              <a:extLst>
                <a:ext uri="{FF2B5EF4-FFF2-40B4-BE49-F238E27FC236}">
                  <a16:creationId xmlns:a16="http://schemas.microsoft.com/office/drawing/2014/main" id="{233218CE-3745-4725-A0E0-6B50B6070CF8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사각형: 둥근 위쪽 모서리 4">
              <a:extLst>
                <a:ext uri="{FF2B5EF4-FFF2-40B4-BE49-F238E27FC236}">
                  <a16:creationId xmlns:a16="http://schemas.microsoft.com/office/drawing/2014/main" id="{906941CD-2224-4883-913C-A54D46FD3103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대출금 지급 완료 화면 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기관정보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대출정보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입금내역 확인 가능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</a:p>
            <a:p>
              <a:pPr lvl="0"/>
              <a:endParaRPr lang="ko-KR" altLang="en-US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- ‘</a:t>
              </a:r>
              <a:r>
                <a:rPr lang="ko-KR" altLang="en-US" sz="1200" b="1" dirty="0">
                  <a:latin typeface="맑은 고딕" pitchFamily="50" charset="-127"/>
                </a:rPr>
                <a:t>확인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 버튼 클릭 시 </a:t>
              </a: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학자금 대출내역</a:t>
              </a:r>
              <a:r>
                <a:rPr lang="en-US" altLang="ko-KR" sz="1200" b="1" dirty="0">
                  <a:latin typeface="맑은 고딕" pitchFamily="50" charset="-127"/>
                </a:rPr>
                <a:t>’ </a:t>
              </a:r>
              <a:r>
                <a:rPr lang="ko-KR" altLang="en-US" sz="1200" b="1" dirty="0">
                  <a:latin typeface="맑은 고딕" pitchFamily="50" charset="-127"/>
                </a:rPr>
                <a:t>화면으로 자동 전환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     (</a:t>
              </a:r>
              <a:r>
                <a:rPr lang="ko-KR" altLang="en-US" sz="1200" b="1" dirty="0">
                  <a:latin typeface="맑은 고딕" pitchFamily="50" charset="-127"/>
                </a:rPr>
                <a:t>과거</a:t>
              </a:r>
              <a:r>
                <a:rPr lang="en-US" altLang="ko-KR" sz="1200" b="1" dirty="0">
                  <a:latin typeface="맑은 고딕" pitchFamily="50" charset="-127"/>
                </a:rPr>
                <a:t>~</a:t>
              </a:r>
              <a:r>
                <a:rPr lang="ko-KR" altLang="en-US" sz="1200" b="1" dirty="0">
                  <a:latin typeface="맑은 고딕" pitchFamily="50" charset="-127"/>
                </a:rPr>
                <a:t>현재까지의 학자금대출 내역 조회 가능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D9FC2BA7-005D-463C-9854-A64B2240AF75}"/>
              </a:ext>
            </a:extLst>
          </p:cNvPr>
          <p:cNvGrpSpPr/>
          <p:nvPr/>
        </p:nvGrpSpPr>
        <p:grpSpPr>
          <a:xfrm>
            <a:off x="165986" y="8972348"/>
            <a:ext cx="515392" cy="1591648"/>
            <a:chOff x="22664" y="173998"/>
            <a:chExt cx="455751" cy="1300135"/>
          </a:xfrm>
        </p:grpSpPr>
        <p:sp>
          <p:nvSpPr>
            <p:cNvPr id="34" name="사각형: 둥근 모서리 33">
              <a:extLst>
                <a:ext uri="{FF2B5EF4-FFF2-40B4-BE49-F238E27FC236}">
                  <a16:creationId xmlns:a16="http://schemas.microsoft.com/office/drawing/2014/main" id="{FDE57605-0E72-4088-AE03-06863CC7B486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사각형: 둥근 모서리 6">
              <a:extLst>
                <a:ext uri="{FF2B5EF4-FFF2-40B4-BE49-F238E27FC236}">
                  <a16:creationId xmlns:a16="http://schemas.microsoft.com/office/drawing/2014/main" id="{28150155-D178-47A4-8610-D3A8E6D0B9C5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36" name="슬라이드 번호 개체 틀 1">
            <a:extLst>
              <a:ext uri="{FF2B5EF4-FFF2-40B4-BE49-F238E27FC236}">
                <a16:creationId xmlns:a16="http://schemas.microsoft.com/office/drawing/2014/main" id="{246518D7-CCD5-472F-8A3C-3B8392C4C655}"/>
              </a:ext>
            </a:extLst>
          </p:cNvPr>
          <p:cNvSpPr txBox="1">
            <a:spLocks/>
          </p:cNvSpPr>
          <p:nvPr/>
        </p:nvSpPr>
        <p:spPr>
          <a:xfrm>
            <a:off x="5929202" y="9957161"/>
            <a:ext cx="1585384" cy="511766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39" name="모서리가 둥근 직사각형 237">
            <a:extLst>
              <a:ext uri="{FF2B5EF4-FFF2-40B4-BE49-F238E27FC236}">
                <a16:creationId xmlns:a16="http://schemas.microsoft.com/office/drawing/2014/main" id="{CDDFFCAA-4CF0-48BA-920A-F1FDD0E4BF0E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D84A3C8-6990-4083-B33A-192A5FE9FE41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7217B3-32A1-4D54-BE22-E1A4BA73C377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8804CC5-991C-4C64-95BD-590A425A40F4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54" name="그림 53">
            <a:extLst>
              <a:ext uri="{FF2B5EF4-FFF2-40B4-BE49-F238E27FC236}">
                <a16:creationId xmlns:a16="http://schemas.microsoft.com/office/drawing/2014/main" id="{01D7FEAD-4270-4A01-9F0D-FD2A9C79A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65" y="754539"/>
            <a:ext cx="7672583" cy="814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47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41673" y="1177277"/>
            <a:ext cx="7206250" cy="8781945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233"/>
          </a:p>
        </p:txBody>
      </p:sp>
      <p:grpSp>
        <p:nvGrpSpPr>
          <p:cNvPr id="26" name="그룹 25"/>
          <p:cNvGrpSpPr/>
          <p:nvPr/>
        </p:nvGrpSpPr>
        <p:grpSpPr>
          <a:xfrm>
            <a:off x="450550" y="1422786"/>
            <a:ext cx="6689421" cy="602784"/>
            <a:chOff x="0" y="5065193"/>
            <a:chExt cx="6048672" cy="638820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0" y="5065193"/>
              <a:ext cx="6048672" cy="638820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모서리가 둥근 직사각형 4"/>
            <p:cNvSpPr/>
            <p:nvPr/>
          </p:nvSpPr>
          <p:spPr>
            <a:xfrm>
              <a:off x="31185" y="5096378"/>
              <a:ext cx="5986302" cy="5764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036" tIns="51036" rIns="51036" bIns="51036" numCol="1" spcCol="1270" anchor="ctr" anchorCtr="0">
              <a:noAutofit/>
            </a:bodyPr>
            <a:lstStyle/>
            <a:p>
              <a:pPr defTabSz="59543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340" b="1"/>
                <a:t> 대출 </a:t>
              </a:r>
              <a:r>
                <a:rPr lang="ko-KR" altLang="en-US" sz="1340" b="1" dirty="0"/>
                <a:t>실행은 언제든지 가능한가요</a:t>
              </a:r>
              <a:r>
                <a:rPr lang="en-US" altLang="ko-KR" sz="1340" b="1" dirty="0"/>
                <a:t>?</a:t>
              </a:r>
              <a:endParaRPr lang="ko-KR" altLang="en-US" sz="1340" b="1" dirty="0"/>
            </a:p>
          </p:txBody>
        </p:sp>
      </p:grpSp>
      <p:sp>
        <p:nvSpPr>
          <p:cNvPr id="31" name="직사각형 30"/>
          <p:cNvSpPr/>
          <p:nvPr/>
        </p:nvSpPr>
        <p:spPr>
          <a:xfrm>
            <a:off x="319941" y="2133726"/>
            <a:ext cx="7127982" cy="11304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4374" tIns="14177" rIns="79389" bIns="14177" numCol="1" spcCol="1270" anchor="t" anchorCtr="0">
            <a:noAutofit/>
          </a:bodyPr>
          <a:lstStyle/>
          <a:p>
            <a:pPr marL="0" lvl="1" defTabSz="496195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</a:pPr>
            <a:endParaRPr lang="ko-KR" altLang="en-US" sz="335" dirty="0"/>
          </a:p>
          <a:p>
            <a:pPr marL="63797" lvl="1" indent="-63797" defTabSz="496195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28"/>
              <a:t> 학점은행제 학습자 학자금대출의 </a:t>
            </a:r>
            <a:r>
              <a:rPr lang="ko-KR" altLang="en-US" sz="1228" dirty="0"/>
              <a:t>경우</a:t>
            </a:r>
            <a:r>
              <a:rPr lang="en-US" altLang="ko-KR" sz="1228" dirty="0"/>
              <a:t>, </a:t>
            </a:r>
            <a:r>
              <a:rPr lang="ko-KR" altLang="en-US" sz="1228" dirty="0"/>
              <a:t>기관별로 지정한 </a:t>
            </a:r>
            <a:r>
              <a:rPr lang="en-US" altLang="ko-KR" sz="1228" dirty="0"/>
              <a:t>‘</a:t>
            </a:r>
            <a:r>
              <a:rPr lang="ko-KR" altLang="en-US" sz="1228" dirty="0"/>
              <a:t>기관 수납일정</a:t>
            </a:r>
            <a:r>
              <a:rPr lang="en-US" altLang="ko-KR" sz="1228" dirty="0"/>
              <a:t>’</a:t>
            </a:r>
            <a:r>
              <a:rPr lang="ko-KR" altLang="en-US" sz="1228"/>
              <a:t>내에만 실행</a:t>
            </a:r>
            <a:r>
              <a:rPr lang="en-US" altLang="ko-KR" sz="1228"/>
              <a:t> </a:t>
            </a:r>
            <a:r>
              <a:rPr lang="ko-KR" altLang="en-US" sz="1228"/>
              <a:t>가능합니다</a:t>
            </a:r>
            <a:r>
              <a:rPr lang="en-US" altLang="ko-KR" sz="1228"/>
              <a:t>.   </a:t>
            </a:r>
            <a:br>
              <a:rPr lang="en-US" altLang="ko-KR" sz="1228"/>
            </a:br>
            <a:r>
              <a:rPr lang="en-US" altLang="ko-KR" sz="1228"/>
              <a:t> </a:t>
            </a:r>
            <a:r>
              <a:rPr lang="ko-KR" altLang="en-US" sz="1228">
                <a:solidFill>
                  <a:schemeClr val="tx1"/>
                </a:solidFill>
              </a:rPr>
              <a:t>따라서</a:t>
            </a:r>
            <a:r>
              <a:rPr lang="ko-KR" altLang="en-US" sz="1228" b="1">
                <a:solidFill>
                  <a:srgbClr val="FF0000"/>
                </a:solidFill>
              </a:rPr>
              <a:t> </a:t>
            </a:r>
            <a:r>
              <a:rPr lang="ko-KR" altLang="en-US" sz="1228" b="1">
                <a:solidFill>
                  <a:schemeClr val="tx1"/>
                </a:solidFill>
              </a:rPr>
              <a:t>소속 기관에서 고지한 수납기간과 학점은행제 학습자 학자금대출 실행 일정</a:t>
            </a:r>
            <a:r>
              <a:rPr lang="ko-KR" altLang="en-US" sz="1228"/>
              <a:t>이 모두 해당</a:t>
            </a:r>
            <a:br>
              <a:rPr lang="en-US" altLang="ko-KR" sz="1228"/>
            </a:br>
            <a:r>
              <a:rPr lang="en-US" altLang="ko-KR" sz="1228"/>
              <a:t> </a:t>
            </a:r>
            <a:r>
              <a:rPr lang="ko-KR" altLang="en-US" sz="1228"/>
              <a:t>하는 </a:t>
            </a:r>
            <a:r>
              <a:rPr lang="ko-KR" altLang="en-US" sz="1228" dirty="0"/>
              <a:t>때 실행바랍니다</a:t>
            </a:r>
            <a:r>
              <a:rPr lang="en-US" altLang="ko-KR" sz="1228" dirty="0"/>
              <a:t>.</a:t>
            </a:r>
          </a:p>
          <a:p>
            <a:pPr marL="63797" lvl="1" indent="-63797" defTabSz="496195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endParaRPr lang="ko-KR" altLang="en-US" sz="335" dirty="0"/>
          </a:p>
          <a:p>
            <a:pPr marL="63797" lvl="1" indent="-63797" defTabSz="496195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28" dirty="0"/>
              <a:t> </a:t>
            </a:r>
            <a:r>
              <a:rPr lang="ko-KR" altLang="en-US" sz="1228"/>
              <a:t>기등록대출은 기관의 </a:t>
            </a:r>
            <a:r>
              <a:rPr lang="ko-KR" altLang="en-US" sz="1228" dirty="0"/>
              <a:t>수납일정과 관계없이 재단</a:t>
            </a:r>
            <a:r>
              <a:rPr lang="en-US" altLang="ko-KR" sz="1228" dirty="0"/>
              <a:t> </a:t>
            </a:r>
            <a:r>
              <a:rPr lang="ko-KR" altLang="en-US" sz="1228" dirty="0"/>
              <a:t>학자금 대출 일정 내에 가능합니다</a:t>
            </a:r>
            <a:r>
              <a:rPr lang="en-US" altLang="ko-KR" sz="1228" dirty="0"/>
              <a:t>.</a:t>
            </a:r>
            <a:endParaRPr lang="ko-KR" altLang="en-US" sz="1228" dirty="0"/>
          </a:p>
        </p:txBody>
      </p:sp>
      <p:grpSp>
        <p:nvGrpSpPr>
          <p:cNvPr id="20" name="그룹 19"/>
          <p:cNvGrpSpPr/>
          <p:nvPr/>
        </p:nvGrpSpPr>
        <p:grpSpPr>
          <a:xfrm>
            <a:off x="450550" y="7695982"/>
            <a:ext cx="6689421" cy="842572"/>
            <a:chOff x="0" y="289755"/>
            <a:chExt cx="5992668" cy="654845"/>
          </a:xfrm>
        </p:grpSpPr>
        <p:sp>
          <p:nvSpPr>
            <p:cNvPr id="21" name="모서리가 둥근 직사각형 20"/>
            <p:cNvSpPr/>
            <p:nvPr/>
          </p:nvSpPr>
          <p:spPr>
            <a:xfrm>
              <a:off x="0" y="289755"/>
              <a:ext cx="5992668" cy="654845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모서리가 둥근 직사각형 4"/>
            <p:cNvSpPr/>
            <p:nvPr/>
          </p:nvSpPr>
          <p:spPr>
            <a:xfrm>
              <a:off x="31967" y="321722"/>
              <a:ext cx="5928734" cy="5909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036" tIns="51036" rIns="51036" bIns="51036" numCol="1" spcCol="1270" anchor="ctr" anchorCtr="0">
              <a:noAutofit/>
            </a:bodyPr>
            <a:lstStyle/>
            <a:p>
              <a:pPr defTabSz="595434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340" b="1"/>
                <a:t>  </a:t>
              </a:r>
              <a:r>
                <a:rPr lang="ko-KR" altLang="en-US" sz="1340" b="1"/>
                <a:t>여러 학점은행제 교육훈련기관에 소속되어 있습니다</a:t>
              </a:r>
              <a:r>
                <a:rPr lang="en-US" altLang="ko-KR" sz="1340" b="1"/>
                <a:t>.</a:t>
              </a:r>
              <a:br>
                <a:rPr lang="en-US" altLang="ko-KR" sz="1340" b="1"/>
              </a:br>
              <a:r>
                <a:rPr lang="ko-KR" altLang="en-US" sz="1340" b="1"/>
                <a:t>  몇 개의 기관에서 학점은행제 학습자 학자금대출을 지원 받을 수 있나요</a:t>
              </a:r>
              <a:r>
                <a:rPr lang="en-US" altLang="ko-KR" sz="1340" b="1"/>
                <a:t>?</a:t>
              </a:r>
            </a:p>
          </p:txBody>
        </p:sp>
      </p:grpSp>
      <p:sp>
        <p:nvSpPr>
          <p:cNvPr id="25" name="직사각형 24"/>
          <p:cNvSpPr/>
          <p:nvPr/>
        </p:nvSpPr>
        <p:spPr>
          <a:xfrm>
            <a:off x="211409" y="8691752"/>
            <a:ext cx="7190757" cy="9677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2389" tIns="15594" rIns="87328" bIns="15594" numCol="1" spcCol="1270" anchor="t" anchorCtr="0">
            <a:noAutofit/>
          </a:bodyPr>
          <a:lstStyle/>
          <a:p>
            <a:pPr marL="93923" indent="-93923" fontAlgn="base">
              <a:buFont typeface="Arial" panose="020B0604020202020204" pitchFamily="34" charset="0"/>
              <a:buChar char="•"/>
            </a:pPr>
            <a:r>
              <a:rPr lang="en-US" altLang="ko-KR" sz="1228" b="1" dirty="0">
                <a:latin typeface="+mn-ea"/>
              </a:rPr>
              <a:t> 2026</a:t>
            </a:r>
            <a:r>
              <a:rPr lang="ko-KR" altLang="en-US" sz="1228" b="1" dirty="0">
                <a:latin typeface="+mn-ea"/>
              </a:rPr>
              <a:t>년 학점은행제 학습자 학자금대출은 </a:t>
            </a:r>
            <a:r>
              <a:rPr lang="ko-KR" altLang="en-US" sz="1228" b="1" dirty="0">
                <a:solidFill>
                  <a:srgbClr val="FF0000"/>
                </a:solidFill>
                <a:latin typeface="+mn-ea"/>
              </a:rPr>
              <a:t>최대 </a:t>
            </a:r>
            <a:r>
              <a:rPr lang="en-US" altLang="ko-KR" sz="1228" b="1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228" b="1" dirty="0">
                <a:solidFill>
                  <a:srgbClr val="FF0000"/>
                </a:solidFill>
                <a:latin typeface="+mn-ea"/>
              </a:rPr>
              <a:t>개 기관</a:t>
            </a:r>
            <a:r>
              <a:rPr lang="ko-KR" altLang="en-US" sz="1228" b="1" dirty="0">
                <a:latin typeface="+mn-ea"/>
              </a:rPr>
              <a:t>의 학자금대출을 지원합니다</a:t>
            </a:r>
            <a:r>
              <a:rPr lang="en-US" altLang="ko-KR" sz="1228" b="1" dirty="0">
                <a:latin typeface="+mn-ea"/>
              </a:rPr>
              <a:t>.</a:t>
            </a:r>
          </a:p>
          <a:p>
            <a:pPr fontAlgn="base"/>
            <a:endParaRPr lang="ko-KR" altLang="en-US" sz="893" dirty="0">
              <a:latin typeface="+mn-ea"/>
            </a:endParaRPr>
          </a:p>
          <a:p>
            <a:pPr marL="93923" lvl="1" indent="-93923" defTabSz="545815">
              <a:lnSpc>
                <a:spcPct val="13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ko-KR" sz="1228" dirty="0">
                <a:latin typeface="+mj-lt"/>
              </a:rPr>
              <a:t> 3</a:t>
            </a:r>
            <a:r>
              <a:rPr lang="ko-KR" altLang="en-US" sz="1228" dirty="0">
                <a:latin typeface="+mj-lt"/>
              </a:rPr>
              <a:t>개 이상 기관의 학자금대출은 지원하지 않으므로</a:t>
            </a:r>
            <a:r>
              <a:rPr lang="en-US" altLang="ko-KR" sz="1228" dirty="0">
                <a:latin typeface="+mj-lt"/>
              </a:rPr>
              <a:t>, </a:t>
            </a:r>
            <a:r>
              <a:rPr lang="ko-KR" altLang="en-US" sz="1228" dirty="0">
                <a:latin typeface="+mj-lt"/>
              </a:rPr>
              <a:t>개인의 </a:t>
            </a:r>
            <a:r>
              <a:rPr lang="ko-KR" altLang="en-US" sz="1228" dirty="0" err="1">
                <a:latin typeface="+mj-lt"/>
              </a:rPr>
              <a:t>학습비</a:t>
            </a:r>
            <a:r>
              <a:rPr lang="ko-KR" altLang="en-US" sz="1228" dirty="0">
                <a:latin typeface="+mj-lt"/>
              </a:rPr>
              <a:t> 필요상황에 따라 학자금대출  </a:t>
            </a:r>
            <a:br>
              <a:rPr lang="en-US" altLang="ko-KR" sz="1228" dirty="0">
                <a:latin typeface="+mj-lt"/>
              </a:rPr>
            </a:br>
            <a:r>
              <a:rPr lang="en-US" altLang="ko-KR" sz="1228" dirty="0">
                <a:latin typeface="+mj-lt"/>
              </a:rPr>
              <a:t> </a:t>
            </a:r>
            <a:r>
              <a:rPr lang="ko-KR" altLang="en-US" sz="1228" dirty="0">
                <a:latin typeface="+mj-lt"/>
              </a:rPr>
              <a:t>지원 기관을 선택하시기 바랍니다</a:t>
            </a:r>
            <a:r>
              <a:rPr lang="en-US" altLang="ko-KR" sz="1228" dirty="0">
                <a:latin typeface="+mj-lt"/>
              </a:rPr>
              <a:t>.</a:t>
            </a:r>
            <a:endParaRPr lang="ko-KR" altLang="en-US" sz="1228" dirty="0"/>
          </a:p>
        </p:txBody>
      </p:sp>
      <p:sp>
        <p:nvSpPr>
          <p:cNvPr id="33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5527809" y="9959222"/>
            <a:ext cx="1769713" cy="571268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13</a:t>
            </a:fld>
            <a:endParaRPr lang="ko-KR" altLang="en-US"/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51737F82-762A-41FB-8C58-BFEE3B456C1E}"/>
              </a:ext>
            </a:extLst>
          </p:cNvPr>
          <p:cNvGrpSpPr/>
          <p:nvPr/>
        </p:nvGrpSpPr>
        <p:grpSpPr>
          <a:xfrm>
            <a:off x="449806" y="3516212"/>
            <a:ext cx="6690908" cy="602784"/>
            <a:chOff x="0" y="5065193"/>
            <a:chExt cx="6048672" cy="638820"/>
          </a:xfrm>
        </p:grpSpPr>
        <p:sp>
          <p:nvSpPr>
            <p:cNvPr id="47" name="모서리가 둥근 직사각형 26">
              <a:extLst>
                <a:ext uri="{FF2B5EF4-FFF2-40B4-BE49-F238E27FC236}">
                  <a16:creationId xmlns:a16="http://schemas.microsoft.com/office/drawing/2014/main" id="{26259D10-C2AB-4028-9982-22E89CFCA214}"/>
                </a:ext>
              </a:extLst>
            </p:cNvPr>
            <p:cNvSpPr/>
            <p:nvPr/>
          </p:nvSpPr>
          <p:spPr>
            <a:xfrm>
              <a:off x="0" y="5065193"/>
              <a:ext cx="6048672" cy="638820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8" name="모서리가 둥근 직사각형 4">
              <a:extLst>
                <a:ext uri="{FF2B5EF4-FFF2-40B4-BE49-F238E27FC236}">
                  <a16:creationId xmlns:a16="http://schemas.microsoft.com/office/drawing/2014/main" id="{607FA94A-1B7E-420A-8BB0-69C13CE9A50B}"/>
                </a:ext>
              </a:extLst>
            </p:cNvPr>
            <p:cNvSpPr/>
            <p:nvPr/>
          </p:nvSpPr>
          <p:spPr>
            <a:xfrm>
              <a:off x="31185" y="5096378"/>
              <a:ext cx="5986302" cy="5764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6970" tIns="56970" rIns="56970" bIns="56970" numCol="1" spcCol="1270" anchor="ctr" anchorCtr="0">
              <a:noAutofit/>
            </a:bodyPr>
            <a:lstStyle/>
            <a:p>
              <a:pPr defTabSz="66468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340" b="1"/>
                <a:t> 실행 </a:t>
              </a:r>
              <a:r>
                <a:rPr lang="ko-KR" altLang="en-US" sz="1340" b="1" dirty="0"/>
                <a:t>가능시간은 어떻게 되나요</a:t>
              </a:r>
              <a:r>
                <a:rPr lang="en-US" altLang="ko-KR" sz="1340" b="1" dirty="0"/>
                <a:t>?</a:t>
              </a:r>
              <a:endParaRPr lang="ko-KR" altLang="en-US" sz="1340" b="1" dirty="0"/>
            </a:p>
          </p:txBody>
        </p:sp>
      </p:grp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6EAF20CC-4609-42EC-9EE8-7387A8911F8A}"/>
              </a:ext>
            </a:extLst>
          </p:cNvPr>
          <p:cNvSpPr/>
          <p:nvPr/>
        </p:nvSpPr>
        <p:spPr>
          <a:xfrm>
            <a:off x="274183" y="4337112"/>
            <a:ext cx="7127982" cy="134673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39299" tIns="15825" rIns="88619" bIns="15825" numCol="1" spcCol="1270" anchor="t" anchorCtr="0">
            <a:noAutofit/>
          </a:bodyPr>
          <a:lstStyle/>
          <a:p>
            <a:pPr marL="93923" indent="-93923" fontAlgn="base">
              <a:buFont typeface="Arial" panose="020B0604020202020204" pitchFamily="34" charset="0"/>
              <a:buChar char="•"/>
            </a:pPr>
            <a:r>
              <a:rPr lang="ko-KR" altLang="en-US" sz="1228" dirty="0">
                <a:latin typeface="+mj-lt"/>
              </a:rPr>
              <a:t> 대출 실행가능 시간은 </a:t>
            </a:r>
            <a:r>
              <a:rPr lang="en-US" altLang="ko-KR" sz="1228" b="1" dirty="0">
                <a:latin typeface="+mj-lt"/>
              </a:rPr>
              <a:t>09:00</a:t>
            </a:r>
            <a:r>
              <a:rPr lang="ko-KR" altLang="en-US" sz="1228" b="1" dirty="0">
                <a:latin typeface="+mj-lt"/>
              </a:rPr>
              <a:t>∼</a:t>
            </a:r>
            <a:r>
              <a:rPr lang="en-US" altLang="ko-KR" sz="1228" b="1" dirty="0">
                <a:latin typeface="+mj-lt"/>
              </a:rPr>
              <a:t>17:00</a:t>
            </a:r>
            <a:r>
              <a:rPr lang="ko-KR" altLang="en-US" sz="1228" dirty="0">
                <a:latin typeface="+mj-lt"/>
              </a:rPr>
              <a:t>입니다</a:t>
            </a:r>
            <a:r>
              <a:rPr lang="en-US" altLang="ko-KR" sz="1228" dirty="0">
                <a:latin typeface="+mj-lt"/>
              </a:rPr>
              <a:t>. (</a:t>
            </a:r>
            <a:r>
              <a:rPr lang="ko-KR" altLang="en-US" sz="1228" dirty="0">
                <a:latin typeface="+mj-lt"/>
              </a:rPr>
              <a:t>토</a:t>
            </a:r>
            <a:r>
              <a:rPr lang="en-US" altLang="ko-KR" sz="1228" dirty="0">
                <a:latin typeface="+mj-lt"/>
              </a:rPr>
              <a:t>·</a:t>
            </a:r>
            <a:r>
              <a:rPr lang="ko-KR" altLang="en-US" sz="1228" dirty="0">
                <a:latin typeface="+mj-lt"/>
              </a:rPr>
              <a:t>일 및 공휴일 제외</a:t>
            </a:r>
            <a:r>
              <a:rPr lang="en-US" altLang="ko-KR" sz="1228" dirty="0">
                <a:latin typeface="+mj-lt"/>
              </a:rPr>
              <a:t>)</a:t>
            </a:r>
          </a:p>
          <a:p>
            <a:pPr fontAlgn="base"/>
            <a:endParaRPr lang="ko-KR" altLang="en-US" sz="872" dirty="0">
              <a:latin typeface="+mj-lt"/>
            </a:endParaRPr>
          </a:p>
          <a:p>
            <a:pPr marL="93923" indent="-93923" fontAlgn="base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ko-KR" sz="1228" dirty="0">
                <a:latin typeface="+mj-lt"/>
              </a:rPr>
              <a:t> 17</a:t>
            </a:r>
            <a:r>
              <a:rPr lang="ko-KR" altLang="en-US" sz="1228" dirty="0">
                <a:latin typeface="+mj-lt"/>
              </a:rPr>
              <a:t>시 이후에는 대출원장 대사작업 등 실행 사후 조치사항이 이뤄지므로 대출 실행이 불가한 점   </a:t>
            </a:r>
            <a:br>
              <a:rPr lang="en-US" altLang="ko-KR" sz="1228" dirty="0">
                <a:latin typeface="+mj-lt"/>
              </a:rPr>
            </a:br>
            <a:r>
              <a:rPr lang="en-US" altLang="ko-KR" sz="1228" dirty="0">
                <a:latin typeface="+mj-lt"/>
              </a:rPr>
              <a:t> </a:t>
            </a:r>
            <a:r>
              <a:rPr lang="ko-KR" altLang="en-US" sz="1228" dirty="0">
                <a:latin typeface="+mj-lt"/>
              </a:rPr>
              <a:t>양해 부탁드립니다</a:t>
            </a:r>
            <a:r>
              <a:rPr lang="en-US" altLang="ko-KR" sz="1228" dirty="0">
                <a:latin typeface="+mj-lt"/>
              </a:rPr>
              <a:t>. </a:t>
            </a:r>
          </a:p>
          <a:p>
            <a:pPr fontAlgn="base"/>
            <a:endParaRPr lang="en-US" altLang="ko-KR" sz="872" dirty="0">
              <a:latin typeface="+mj-lt"/>
            </a:endParaRPr>
          </a:p>
          <a:p>
            <a:pPr marL="93923" indent="-93923" fontAlgn="base">
              <a:buFont typeface="Arial" panose="020B0604020202020204" pitchFamily="34" charset="0"/>
              <a:buChar char="•"/>
            </a:pPr>
            <a:r>
              <a:rPr lang="ko-KR" altLang="en-US" sz="1228" dirty="0">
                <a:latin typeface="+mj-lt"/>
              </a:rPr>
              <a:t> 반드시 기관 및 </a:t>
            </a:r>
            <a:r>
              <a:rPr lang="ko-KR" altLang="en-US" sz="1228" dirty="0" err="1">
                <a:latin typeface="+mj-lt"/>
              </a:rPr>
              <a:t>은행별</a:t>
            </a:r>
            <a:r>
              <a:rPr lang="ko-KR" altLang="en-US" sz="1228" dirty="0">
                <a:latin typeface="+mj-lt"/>
              </a:rPr>
              <a:t> 수납 마감기간</a:t>
            </a:r>
            <a:r>
              <a:rPr lang="en-US" altLang="ko-KR" sz="1228" dirty="0">
                <a:latin typeface="+mj-lt"/>
              </a:rPr>
              <a:t>·</a:t>
            </a:r>
            <a:r>
              <a:rPr lang="ko-KR" altLang="en-US" sz="1228" dirty="0">
                <a:latin typeface="+mj-lt"/>
              </a:rPr>
              <a:t>시간 내 실행해 주시기 바랍니다</a:t>
            </a:r>
            <a:r>
              <a:rPr lang="en-US" altLang="ko-KR" sz="1228" dirty="0">
                <a:latin typeface="+mj-lt"/>
              </a:rPr>
              <a:t>.</a:t>
            </a:r>
            <a:endParaRPr lang="ko-KR" altLang="en-US" sz="1228" dirty="0">
              <a:latin typeface="+mj-lt"/>
            </a:endParaRPr>
          </a:p>
          <a:p>
            <a:pPr marL="0" lvl="1" defTabSz="553902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</a:pPr>
            <a:endParaRPr lang="ko-KR" altLang="en-US" sz="1308" dirty="0"/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0D33292-A5AC-4151-9E76-5A3B411848FE}"/>
              </a:ext>
            </a:extLst>
          </p:cNvPr>
          <p:cNvGrpSpPr/>
          <p:nvPr/>
        </p:nvGrpSpPr>
        <p:grpSpPr>
          <a:xfrm>
            <a:off x="449806" y="5801796"/>
            <a:ext cx="6690908" cy="602784"/>
            <a:chOff x="-72008" y="0"/>
            <a:chExt cx="6032709" cy="654845"/>
          </a:xfrm>
        </p:grpSpPr>
        <p:sp>
          <p:nvSpPr>
            <p:cNvPr id="53" name="모서리가 둥근 직사각형 39">
              <a:extLst>
                <a:ext uri="{FF2B5EF4-FFF2-40B4-BE49-F238E27FC236}">
                  <a16:creationId xmlns:a16="http://schemas.microsoft.com/office/drawing/2014/main" id="{32E751EA-A622-41B0-8CA1-9EE70296772F}"/>
                </a:ext>
              </a:extLst>
            </p:cNvPr>
            <p:cNvSpPr/>
            <p:nvPr/>
          </p:nvSpPr>
          <p:spPr>
            <a:xfrm>
              <a:off x="-72008" y="0"/>
              <a:ext cx="5992668" cy="654845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4" name="모서리가 둥근 직사각형 4">
              <a:extLst>
                <a:ext uri="{FF2B5EF4-FFF2-40B4-BE49-F238E27FC236}">
                  <a16:creationId xmlns:a16="http://schemas.microsoft.com/office/drawing/2014/main" id="{279D079D-C4D5-455F-B70A-0C3C6653C8EF}"/>
                </a:ext>
              </a:extLst>
            </p:cNvPr>
            <p:cNvSpPr/>
            <p:nvPr/>
          </p:nvSpPr>
          <p:spPr>
            <a:xfrm>
              <a:off x="31967" y="31967"/>
              <a:ext cx="5928734" cy="5909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6970" tIns="56970" rIns="56970" bIns="56970" numCol="1" spcCol="1270" anchor="ctr" anchorCtr="0">
              <a:noAutofit/>
            </a:bodyPr>
            <a:lstStyle/>
            <a:p>
              <a:pPr defTabSz="66468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340" b="1" dirty="0"/>
                <a:t>대출 </a:t>
              </a:r>
              <a:r>
                <a:rPr lang="ko-KR" altLang="en-US" sz="1340" b="1"/>
                <a:t>신청 후 </a:t>
              </a:r>
              <a:r>
                <a:rPr lang="ko-KR" altLang="en-US" sz="1340" b="1" dirty="0"/>
                <a:t>바로 대출 실행이 가능한가요</a:t>
              </a:r>
              <a:r>
                <a:rPr lang="en-US" altLang="ko-KR" sz="1340" b="1" dirty="0"/>
                <a:t>?</a:t>
              </a:r>
              <a:endParaRPr lang="ko-KR" altLang="en-US" sz="1340" b="1" dirty="0"/>
            </a:p>
          </p:txBody>
        </p:sp>
      </p:grp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80A61DFC-2A26-4A81-B00C-B956D60E57C6}"/>
              </a:ext>
            </a:extLst>
          </p:cNvPr>
          <p:cNvSpPr/>
          <p:nvPr/>
        </p:nvSpPr>
        <p:spPr>
          <a:xfrm>
            <a:off x="253216" y="6630811"/>
            <a:ext cx="7055646" cy="8425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37083" tIns="17407" rIns="97481" bIns="17407" numCol="1" spcCol="1270" anchor="t" anchorCtr="0">
            <a:noAutofit/>
          </a:bodyPr>
          <a:lstStyle/>
          <a:p>
            <a:pPr marL="93923" lvl="1" indent="-93923" defTabSz="609293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ko-KR" altLang="en-US" sz="1228"/>
              <a:t> 아닙니다</a:t>
            </a:r>
            <a:r>
              <a:rPr lang="en-US" altLang="ko-KR" sz="1228"/>
              <a:t>. </a:t>
            </a:r>
            <a:r>
              <a:rPr lang="ko-KR" altLang="en-US" sz="1228">
                <a:latin typeface="+mj-lt"/>
              </a:rPr>
              <a:t>대출 신청이 완료되면</a:t>
            </a:r>
            <a:r>
              <a:rPr lang="en-US" altLang="ko-KR" sz="1228">
                <a:latin typeface="+mj-lt"/>
              </a:rPr>
              <a:t> </a:t>
            </a:r>
            <a:r>
              <a:rPr lang="ko-KR" altLang="en-US" sz="1228" dirty="0">
                <a:latin typeface="+mj-lt"/>
              </a:rPr>
              <a:t>심사가 이뤄지며 </a:t>
            </a:r>
            <a:r>
              <a:rPr lang="ko-KR" altLang="en-US" sz="1228" b="1" dirty="0">
                <a:latin typeface="+mj-lt"/>
              </a:rPr>
              <a:t>심사 결과에 </a:t>
            </a:r>
            <a:r>
              <a:rPr lang="ko-KR" altLang="en-US" sz="1228" b="1">
                <a:latin typeface="+mj-lt"/>
              </a:rPr>
              <a:t>따라</a:t>
            </a:r>
            <a:r>
              <a:rPr lang="ko-KR" altLang="en-US" sz="1228">
                <a:latin typeface="+mj-lt"/>
              </a:rPr>
              <a:t> 승인 여부가 결정 됩니다</a:t>
            </a:r>
            <a:r>
              <a:rPr lang="en-US" altLang="ko-KR" sz="1340">
                <a:latin typeface="+mj-lt"/>
              </a:rPr>
              <a:t>.</a:t>
            </a:r>
          </a:p>
          <a:p>
            <a:pPr marL="213649" lvl="1" indent="-213649" defTabSz="609293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endParaRPr lang="en-US" altLang="ko-KR" sz="447">
              <a:latin typeface="+mj-lt"/>
            </a:endParaRPr>
          </a:p>
          <a:p>
            <a:pPr marL="93923" lvl="1" indent="-93923" defTabSz="609293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ko-KR" altLang="en-US" sz="1228" spc="33">
                <a:latin typeface="+mj-lt"/>
              </a:rPr>
              <a:t> 승인된 </a:t>
            </a:r>
            <a:r>
              <a:rPr lang="ko-KR" altLang="en-US" sz="1228" spc="33" dirty="0">
                <a:latin typeface="+mj-lt"/>
              </a:rPr>
              <a:t>후에 재단 </a:t>
            </a:r>
            <a:r>
              <a:rPr lang="ko-KR" altLang="en-US" sz="1228" spc="33">
                <a:latin typeface="+mj-lt"/>
              </a:rPr>
              <a:t>홈페이지</a:t>
            </a:r>
            <a:r>
              <a:rPr lang="ko-KR" altLang="en-US" sz="1228" b="1" spc="33">
                <a:latin typeface="+mj-lt"/>
              </a:rPr>
              <a:t> ‘학점은행제 학습자 학자금대출 </a:t>
            </a:r>
            <a:r>
              <a:rPr lang="ko-KR" altLang="en-US" sz="1228" b="1" spc="33" dirty="0">
                <a:latin typeface="+mj-lt"/>
              </a:rPr>
              <a:t>실행</a:t>
            </a:r>
            <a:r>
              <a:rPr lang="en-US" altLang="ko-KR" sz="1228" b="1" spc="33" dirty="0">
                <a:latin typeface="+mj-lt"/>
              </a:rPr>
              <a:t>(</a:t>
            </a:r>
            <a:r>
              <a:rPr lang="ko-KR" altLang="en-US" sz="1228" b="1" spc="33" dirty="0">
                <a:latin typeface="+mj-lt"/>
              </a:rPr>
              <a:t>신청현황</a:t>
            </a:r>
            <a:r>
              <a:rPr lang="en-US" altLang="ko-KR" sz="1228" b="1" spc="33" dirty="0">
                <a:latin typeface="+mj-lt"/>
              </a:rPr>
              <a:t>)’ </a:t>
            </a:r>
            <a:r>
              <a:rPr lang="ko-KR" altLang="en-US" sz="1228" b="1" spc="33">
                <a:latin typeface="+mj-lt"/>
              </a:rPr>
              <a:t>화면에서 </a:t>
            </a:r>
            <a:br>
              <a:rPr lang="en-US" altLang="ko-KR" sz="1228" b="1" spc="33">
                <a:latin typeface="+mj-lt"/>
              </a:rPr>
            </a:br>
            <a:r>
              <a:rPr lang="en-US" altLang="ko-KR" sz="1228" b="1" spc="33">
                <a:latin typeface="+mj-lt"/>
              </a:rPr>
              <a:t> [</a:t>
            </a:r>
            <a:r>
              <a:rPr lang="ko-KR" altLang="en-US" sz="1228" b="1" spc="33" dirty="0">
                <a:latin typeface="+mj-lt"/>
              </a:rPr>
              <a:t>등록금 실행</a:t>
            </a:r>
            <a:r>
              <a:rPr lang="en-US" altLang="ko-KR" sz="1228" b="1" spc="33" dirty="0">
                <a:latin typeface="+mj-lt"/>
              </a:rPr>
              <a:t>]</a:t>
            </a:r>
            <a:r>
              <a:rPr lang="ko-KR" altLang="en-US" sz="1228" b="1" spc="33" dirty="0">
                <a:latin typeface="+mj-lt"/>
              </a:rPr>
              <a:t>버튼</a:t>
            </a:r>
            <a:r>
              <a:rPr lang="ko-KR" altLang="en-US" sz="1228" spc="33" dirty="0">
                <a:latin typeface="+mj-lt"/>
              </a:rPr>
              <a:t>을 눌러 실행절차를 진행합니다</a:t>
            </a:r>
            <a:r>
              <a:rPr lang="en-US" altLang="ko-KR" sz="1228" spc="33" dirty="0">
                <a:latin typeface="+mj-lt"/>
              </a:rPr>
              <a:t>.</a:t>
            </a:r>
            <a:endParaRPr lang="ko-KR" altLang="en-US" sz="1228" spc="33" dirty="0">
              <a:latin typeface="+mj-lt"/>
            </a:endParaRPr>
          </a:p>
          <a:p>
            <a:pPr marL="71217" lvl="1" indent="-71217" defTabSz="609293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endParaRPr lang="ko-KR" altLang="en-US" sz="1371" dirty="0"/>
          </a:p>
        </p:txBody>
      </p:sp>
      <p:sp>
        <p:nvSpPr>
          <p:cNvPr id="23" name="모서리가 둥근 직사각형 237">
            <a:extLst>
              <a:ext uri="{FF2B5EF4-FFF2-40B4-BE49-F238E27FC236}">
                <a16:creationId xmlns:a16="http://schemas.microsoft.com/office/drawing/2014/main" id="{CEC3A9A4-E92C-45B9-94C1-6E1AC2154877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9E6CC7E3-B3CE-49F5-866A-D5EF1E8A6DD0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8C1E7E3-5BE9-4F38-9DFE-0F0561DBF399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2E6468-8EA3-4A1E-B961-EAD95BF088C8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실행 관련 주요 </a:t>
            </a:r>
            <a:r>
              <a:rPr lang="en-US" altLang="ko-KR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FAQ</a:t>
            </a:r>
            <a:endParaRPr lang="ko-KR" altLang="en-US" sz="2107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0475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41673" y="1177277"/>
            <a:ext cx="7206250" cy="8767769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233"/>
          </a:p>
        </p:txBody>
      </p:sp>
      <p:sp>
        <p:nvSpPr>
          <p:cNvPr id="19" name="직사각형 18"/>
          <p:cNvSpPr/>
          <p:nvPr/>
        </p:nvSpPr>
        <p:spPr>
          <a:xfrm>
            <a:off x="253217" y="2354415"/>
            <a:ext cx="7114327" cy="105834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2389" tIns="15594" rIns="87328" bIns="15594" numCol="1" spcCol="1270" anchor="t" anchorCtr="0">
            <a:noAutofit/>
          </a:bodyPr>
          <a:lstStyle/>
          <a:p>
            <a:pPr marL="63797" lvl="1" indent="-63797" defTabSz="521005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en-US" altLang="ko-KR" sz="1340" dirty="0"/>
              <a:t> </a:t>
            </a:r>
            <a:r>
              <a:rPr lang="ko-KR" altLang="en-US" sz="1340" dirty="0"/>
              <a:t>추가 대출은 불가능하며</a:t>
            </a:r>
            <a:r>
              <a:rPr lang="en-US" altLang="ko-KR" sz="1340" dirty="0"/>
              <a:t>, </a:t>
            </a:r>
            <a:r>
              <a:rPr lang="ko-KR" altLang="en-US" sz="1340" dirty="0"/>
              <a:t>기존 대출 건 전액 완제 후 </a:t>
            </a:r>
            <a:r>
              <a:rPr lang="ko-KR" altLang="en-US" sz="1340" dirty="0" err="1"/>
              <a:t>재대출</a:t>
            </a:r>
            <a:r>
              <a:rPr lang="ko-KR" altLang="en-US" sz="1340" dirty="0"/>
              <a:t> 요청을 통하여 재실행이 </a:t>
            </a:r>
            <a:br>
              <a:rPr lang="en-US" altLang="ko-KR" sz="1340" dirty="0"/>
            </a:br>
            <a:r>
              <a:rPr lang="en-US" altLang="ko-KR" sz="1340" dirty="0"/>
              <a:t> </a:t>
            </a:r>
            <a:r>
              <a:rPr lang="ko-KR" altLang="en-US" sz="1340" dirty="0"/>
              <a:t>가능합니다</a:t>
            </a:r>
            <a:r>
              <a:rPr lang="en-US" altLang="ko-KR" sz="1340" dirty="0"/>
              <a:t>. </a:t>
            </a:r>
          </a:p>
          <a:p>
            <a:pPr marL="63797" lvl="1" indent="-63797" defTabSz="521005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en-US" altLang="ko-KR" sz="1228" dirty="0"/>
              <a:t> </a:t>
            </a:r>
            <a:r>
              <a:rPr lang="ko-KR" altLang="en-US" sz="1340" dirty="0" err="1"/>
              <a:t>재대출</a:t>
            </a:r>
            <a:r>
              <a:rPr lang="ko-KR" altLang="en-US" sz="1340" dirty="0"/>
              <a:t> 요청은 재단 </a:t>
            </a:r>
            <a:r>
              <a:rPr lang="ko-KR" altLang="en-US" sz="1340" b="1" dirty="0">
                <a:solidFill>
                  <a:srgbClr val="FF0000"/>
                </a:solidFill>
              </a:rPr>
              <a:t>상담센터</a:t>
            </a:r>
            <a:r>
              <a:rPr lang="en-US" altLang="ko-KR" sz="1340" b="1" dirty="0">
                <a:solidFill>
                  <a:srgbClr val="FF0000"/>
                </a:solidFill>
              </a:rPr>
              <a:t>(1599-2000)</a:t>
            </a:r>
            <a:r>
              <a:rPr lang="ko-KR" altLang="en-US" sz="1340" dirty="0"/>
              <a:t>로 전화주시면 자세한 안내 도와드리겠습니다</a:t>
            </a:r>
            <a:r>
              <a:rPr lang="en-US" altLang="ko-KR" sz="1340" dirty="0"/>
              <a:t>.</a:t>
            </a:r>
            <a:endParaRPr lang="ko-KR" altLang="en-US" sz="1228" dirty="0"/>
          </a:p>
        </p:txBody>
      </p:sp>
      <p:sp>
        <p:nvSpPr>
          <p:cNvPr id="20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5513633" y="9945045"/>
            <a:ext cx="1769713" cy="571268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14</a:t>
            </a:fld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>
            <a:off x="443234" y="1655655"/>
            <a:ext cx="6690908" cy="602784"/>
            <a:chOff x="0" y="5793687"/>
            <a:chExt cx="5992668" cy="654845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0" y="5793687"/>
              <a:ext cx="5992668" cy="654845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모서리가 둥근 직사각형 8"/>
            <p:cNvSpPr/>
            <p:nvPr/>
          </p:nvSpPr>
          <p:spPr>
            <a:xfrm>
              <a:off x="31967" y="5825654"/>
              <a:ext cx="5928734" cy="5909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036" tIns="51036" rIns="51036" bIns="51036" numCol="1" spcCol="1270" anchor="ctr" anchorCtr="0">
              <a:noAutofit/>
            </a:bodyPr>
            <a:lstStyle/>
            <a:p>
              <a:pPr defTabSz="59543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340" b="1" dirty="0"/>
                <a:t> </a:t>
              </a:r>
              <a:r>
                <a:rPr lang="ko-KR" altLang="en-US" sz="1340" b="1" dirty="0"/>
                <a:t>대출 금액을 잘못 입력했습니다</a:t>
              </a:r>
              <a:r>
                <a:rPr lang="en-US" altLang="ko-KR" sz="1340" b="1" dirty="0"/>
                <a:t>. </a:t>
              </a:r>
              <a:r>
                <a:rPr lang="ko-KR" altLang="en-US" sz="1340" b="1" dirty="0"/>
                <a:t>추가로 대출 받을 수 있나요</a:t>
              </a:r>
              <a:r>
                <a:rPr lang="en-US" altLang="ko-KR" sz="1340" b="1" dirty="0"/>
                <a:t>?</a:t>
              </a:r>
              <a:endParaRPr lang="ko-KR" altLang="en-US" sz="1340" b="1" dirty="0"/>
            </a:p>
          </p:txBody>
        </p:sp>
      </p:grp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1576322F-48C2-4ED7-9F8A-8C44CB162C90}"/>
              </a:ext>
            </a:extLst>
          </p:cNvPr>
          <p:cNvSpPr/>
          <p:nvPr/>
        </p:nvSpPr>
        <p:spPr>
          <a:xfrm>
            <a:off x="411186" y="4609459"/>
            <a:ext cx="6915488" cy="99663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2389" tIns="15594" rIns="87328" bIns="15594" numCol="1" spcCol="1270" anchor="t" anchorCtr="0">
            <a:noAutofit/>
          </a:bodyPr>
          <a:lstStyle/>
          <a:p>
            <a:pPr marL="93923" indent="-93923" fontAlgn="base">
              <a:buFont typeface="Arial" panose="020B0604020202020204" pitchFamily="34" charset="0"/>
              <a:buChar char="•"/>
            </a:pPr>
            <a:r>
              <a:rPr lang="ko-KR" altLang="en-US" sz="1340">
                <a:latin typeface="+mn-ea"/>
              </a:rPr>
              <a:t> 네</a:t>
            </a:r>
            <a:r>
              <a:rPr lang="en-US" altLang="ko-KR" sz="1340">
                <a:latin typeface="+mn-ea"/>
              </a:rPr>
              <a:t>, </a:t>
            </a:r>
            <a:r>
              <a:rPr lang="ko-KR" altLang="en-US" sz="1340">
                <a:latin typeface="+mn-ea"/>
              </a:rPr>
              <a:t>미성년자의 경우 학자금대출 신청</a:t>
            </a:r>
            <a:r>
              <a:rPr lang="en-US" altLang="ko-KR" sz="1340">
                <a:latin typeface="+mn-ea"/>
              </a:rPr>
              <a:t>, </a:t>
            </a:r>
            <a:r>
              <a:rPr lang="ko-KR" altLang="en-US" sz="1340">
                <a:latin typeface="+mn-ea"/>
              </a:rPr>
              <a:t>승인</a:t>
            </a:r>
            <a:r>
              <a:rPr lang="en-US" altLang="ko-KR" sz="1340">
                <a:latin typeface="+mn-ea"/>
              </a:rPr>
              <a:t>, </a:t>
            </a:r>
            <a:r>
              <a:rPr lang="ko-KR" altLang="en-US" sz="1340">
                <a:latin typeface="+mn-ea"/>
              </a:rPr>
              <a:t>실행 내역이 부모에게 통지 됩니다</a:t>
            </a:r>
            <a:r>
              <a:rPr lang="en-US" altLang="ko-KR" sz="1340">
                <a:latin typeface="+mn-ea"/>
              </a:rPr>
              <a:t>. </a:t>
            </a:r>
          </a:p>
          <a:p>
            <a:pPr marL="191390" indent="-191390" fontAlgn="base">
              <a:buFont typeface="Arial" panose="020B0604020202020204" pitchFamily="34" charset="0"/>
              <a:buChar char="•"/>
            </a:pPr>
            <a:endParaRPr lang="ko-KR" altLang="en-US" sz="1228" dirty="0">
              <a:latin typeface="+mn-ea"/>
            </a:endParaRPr>
          </a:p>
          <a:p>
            <a:pPr marL="93923" indent="-93923" fontAlgn="base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340">
                <a:latin typeface="+mn-ea"/>
              </a:rPr>
              <a:t> 재단에서 </a:t>
            </a:r>
            <a:r>
              <a:rPr lang="ko-KR" altLang="en-US" sz="1340" dirty="0">
                <a:latin typeface="+mn-ea"/>
              </a:rPr>
              <a:t>지원하는 학자금대출은 정부 재원이 투입되는 정책자금임에 따라 </a:t>
            </a:r>
            <a:r>
              <a:rPr lang="ko-KR" altLang="en-US" sz="1340">
                <a:latin typeface="+mn-ea"/>
              </a:rPr>
              <a:t>등록금  </a:t>
            </a:r>
            <a:br>
              <a:rPr lang="en-US" altLang="ko-KR" sz="1340">
                <a:latin typeface="+mn-ea"/>
              </a:rPr>
            </a:br>
            <a:r>
              <a:rPr lang="en-US" altLang="ko-KR" sz="1340">
                <a:latin typeface="+mn-ea"/>
              </a:rPr>
              <a:t> </a:t>
            </a:r>
            <a:r>
              <a:rPr lang="ko-KR" altLang="en-US" sz="1340">
                <a:latin typeface="+mn-ea"/>
              </a:rPr>
              <a:t>목적 </a:t>
            </a:r>
            <a:r>
              <a:rPr lang="ko-KR" altLang="en-US" sz="1340" dirty="0">
                <a:latin typeface="+mn-ea"/>
              </a:rPr>
              <a:t>외 사용 및 무분별한 대출 방지를 위하여 부모에게 통지됨을 양해 바랍니다</a:t>
            </a:r>
            <a:r>
              <a:rPr lang="en-US" altLang="ko-KR" sz="1340" dirty="0">
                <a:latin typeface="+mn-ea"/>
              </a:rPr>
              <a:t>.</a:t>
            </a:r>
            <a:endParaRPr lang="ko-KR" altLang="en-US" sz="1340" dirty="0">
              <a:latin typeface="+mn-ea"/>
            </a:endParaRPr>
          </a:p>
        </p:txBody>
      </p: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FB7D015E-69D6-4B41-AF4F-6886A303D3DF}"/>
              </a:ext>
            </a:extLst>
          </p:cNvPr>
          <p:cNvGrpSpPr/>
          <p:nvPr/>
        </p:nvGrpSpPr>
        <p:grpSpPr>
          <a:xfrm>
            <a:off x="443234" y="3824903"/>
            <a:ext cx="6690908" cy="602784"/>
            <a:chOff x="0" y="5793687"/>
            <a:chExt cx="5992668" cy="654845"/>
          </a:xfrm>
        </p:grpSpPr>
        <p:sp>
          <p:nvSpPr>
            <p:cNvPr id="52" name="모서리가 둥근 직사각형 35">
              <a:extLst>
                <a:ext uri="{FF2B5EF4-FFF2-40B4-BE49-F238E27FC236}">
                  <a16:creationId xmlns:a16="http://schemas.microsoft.com/office/drawing/2014/main" id="{487E32C2-794D-4E05-9341-A2797F786A7C}"/>
                </a:ext>
              </a:extLst>
            </p:cNvPr>
            <p:cNvSpPr/>
            <p:nvPr/>
          </p:nvSpPr>
          <p:spPr>
            <a:xfrm>
              <a:off x="0" y="5793687"/>
              <a:ext cx="5992668" cy="654845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3" name="모서리가 둥근 직사각형 8">
              <a:extLst>
                <a:ext uri="{FF2B5EF4-FFF2-40B4-BE49-F238E27FC236}">
                  <a16:creationId xmlns:a16="http://schemas.microsoft.com/office/drawing/2014/main" id="{7D6DB7FA-D07D-444F-8E24-EB2FD10C2EE8}"/>
                </a:ext>
              </a:extLst>
            </p:cNvPr>
            <p:cNvSpPr/>
            <p:nvPr/>
          </p:nvSpPr>
          <p:spPr>
            <a:xfrm>
              <a:off x="31967" y="5825654"/>
              <a:ext cx="5928734" cy="5909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036" tIns="51036" rIns="51036" bIns="51036" numCol="1" spcCol="1270" anchor="ctr" anchorCtr="0">
              <a:noAutofit/>
            </a:bodyPr>
            <a:lstStyle/>
            <a:p>
              <a:pPr defTabSz="59543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340" b="1"/>
                <a:t> 학점은행제 </a:t>
              </a:r>
              <a:r>
                <a:rPr lang="ko-KR" altLang="en-US" sz="1340" b="1" dirty="0"/>
                <a:t>학습자 학자금대출을 받을 때 부모에게 통지가 되나요</a:t>
              </a:r>
              <a:r>
                <a:rPr lang="en-US" altLang="ko-KR" sz="1340" b="1" dirty="0"/>
                <a:t>?</a:t>
              </a:r>
              <a:endParaRPr lang="ko-KR" altLang="en-US" sz="1340" b="1" dirty="0"/>
            </a:p>
          </p:txBody>
        </p:sp>
      </p:grp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7E4621D5-5D94-4517-A31A-A58BD377D022}"/>
              </a:ext>
            </a:extLst>
          </p:cNvPr>
          <p:cNvSpPr/>
          <p:nvPr/>
        </p:nvSpPr>
        <p:spPr>
          <a:xfrm>
            <a:off x="396112" y="6805116"/>
            <a:ext cx="6689421" cy="11243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2389" tIns="15594" rIns="87328" bIns="15594" numCol="1" spcCol="1270" anchor="t" anchorCtr="0">
            <a:noAutofit/>
          </a:bodyPr>
          <a:lstStyle/>
          <a:p>
            <a:pPr marL="93923" indent="-93923" fontAlgn="base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340" dirty="0">
                <a:latin typeface="+mn-ea"/>
              </a:rPr>
              <a:t> 대출기간은 이자만 내는 ‘</a:t>
            </a:r>
            <a:r>
              <a:rPr lang="ko-KR" altLang="en-US" sz="1340" dirty="0" err="1">
                <a:latin typeface="+mn-ea"/>
              </a:rPr>
              <a:t>거치기간’과</a:t>
            </a:r>
            <a:r>
              <a:rPr lang="ko-KR" altLang="en-US" sz="1340" dirty="0">
                <a:latin typeface="+mn-ea"/>
              </a:rPr>
              <a:t> 원금을 상환하는 ‘</a:t>
            </a:r>
            <a:r>
              <a:rPr lang="ko-KR" altLang="en-US" sz="1340" dirty="0" err="1">
                <a:latin typeface="+mn-ea"/>
              </a:rPr>
              <a:t>상환기간’으로</a:t>
            </a:r>
            <a:r>
              <a:rPr lang="ko-KR" altLang="en-US" sz="1340" dirty="0">
                <a:latin typeface="+mn-ea"/>
              </a:rPr>
              <a:t> 구성됩니다</a:t>
            </a:r>
            <a:r>
              <a:rPr lang="en-US" altLang="ko-KR" sz="1340" dirty="0">
                <a:latin typeface="+mn-ea"/>
              </a:rPr>
              <a:t>. </a:t>
            </a:r>
            <a:br>
              <a:rPr lang="en-US" altLang="ko-KR" sz="1340" dirty="0">
                <a:latin typeface="+mn-ea"/>
              </a:rPr>
            </a:br>
            <a:r>
              <a:rPr lang="en-US" altLang="ko-KR" sz="1340" dirty="0">
                <a:latin typeface="+mn-ea"/>
              </a:rPr>
              <a:t> “</a:t>
            </a:r>
            <a:r>
              <a:rPr lang="ko-KR" altLang="en-US" sz="1340" dirty="0">
                <a:latin typeface="+mn-ea"/>
              </a:rPr>
              <a:t>학점은행제 학습자 </a:t>
            </a:r>
            <a:r>
              <a:rPr lang="ko-KR" altLang="en-US" sz="1340" dirty="0" err="1">
                <a:latin typeface="+mn-ea"/>
              </a:rPr>
              <a:t>학자금대출”은</a:t>
            </a:r>
            <a:r>
              <a:rPr lang="ko-KR" altLang="en-US" sz="1340" dirty="0">
                <a:latin typeface="+mn-ea"/>
              </a:rPr>
              <a:t> 최장 거치기간 </a:t>
            </a:r>
            <a:r>
              <a:rPr lang="en-US" altLang="ko-KR" sz="1340" dirty="0">
                <a:latin typeface="+mn-ea"/>
              </a:rPr>
              <a:t>8</a:t>
            </a:r>
            <a:r>
              <a:rPr lang="ko-KR" altLang="en-US" sz="1340" dirty="0">
                <a:latin typeface="+mn-ea"/>
              </a:rPr>
              <a:t>년</a:t>
            </a:r>
            <a:r>
              <a:rPr lang="en-US" altLang="ko-KR" sz="1340" dirty="0">
                <a:latin typeface="+mn-ea"/>
              </a:rPr>
              <a:t>, </a:t>
            </a:r>
            <a:r>
              <a:rPr lang="ko-KR" altLang="en-US" sz="1340" dirty="0">
                <a:latin typeface="+mn-ea"/>
              </a:rPr>
              <a:t>최장 상환기간 </a:t>
            </a:r>
            <a:r>
              <a:rPr lang="en-US" altLang="ko-KR" sz="1340" dirty="0">
                <a:latin typeface="+mn-ea"/>
              </a:rPr>
              <a:t>10</a:t>
            </a:r>
            <a:r>
              <a:rPr lang="ko-KR" altLang="en-US" sz="1340" dirty="0">
                <a:latin typeface="+mn-ea"/>
              </a:rPr>
              <a:t>년으로 </a:t>
            </a:r>
            <a:br>
              <a:rPr lang="en-US" altLang="ko-KR" sz="1340" dirty="0">
                <a:latin typeface="+mn-ea"/>
              </a:rPr>
            </a:br>
            <a:r>
              <a:rPr lang="en-US" altLang="ko-KR" sz="1340" dirty="0">
                <a:latin typeface="+mn-ea"/>
              </a:rPr>
              <a:t> </a:t>
            </a:r>
            <a:r>
              <a:rPr lang="ko-KR" altLang="en-US" sz="1340" dirty="0">
                <a:latin typeface="+mn-ea"/>
              </a:rPr>
              <a:t>최장 대출기간은 </a:t>
            </a:r>
            <a:r>
              <a:rPr lang="en-US" altLang="ko-KR" sz="1340" dirty="0">
                <a:latin typeface="+mn-ea"/>
              </a:rPr>
              <a:t>18</a:t>
            </a:r>
            <a:r>
              <a:rPr lang="ko-KR" altLang="en-US" sz="1340" dirty="0">
                <a:latin typeface="+mn-ea"/>
              </a:rPr>
              <a:t>년입니다</a:t>
            </a:r>
            <a:r>
              <a:rPr lang="en-US" altLang="ko-KR" sz="1340" dirty="0">
                <a:latin typeface="+mn-ea"/>
              </a:rPr>
              <a:t>.</a:t>
            </a:r>
          </a:p>
          <a:p>
            <a:pPr marL="93923" indent="-93923" fontAlgn="base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ko-KR" altLang="en-US" sz="1228" dirty="0">
              <a:latin typeface="+mn-ea"/>
            </a:endParaRPr>
          </a:p>
        </p:txBody>
      </p: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24C4B323-A2BA-4B2B-9BE2-CF30EFA0F2B1}"/>
              </a:ext>
            </a:extLst>
          </p:cNvPr>
          <p:cNvGrpSpPr/>
          <p:nvPr/>
        </p:nvGrpSpPr>
        <p:grpSpPr>
          <a:xfrm>
            <a:off x="443234" y="6076816"/>
            <a:ext cx="6690908" cy="602784"/>
            <a:chOff x="0" y="5793687"/>
            <a:chExt cx="5992668" cy="654845"/>
          </a:xfrm>
        </p:grpSpPr>
        <p:sp>
          <p:nvSpPr>
            <p:cNvPr id="58" name="모서리가 둥근 직사각형 35">
              <a:extLst>
                <a:ext uri="{FF2B5EF4-FFF2-40B4-BE49-F238E27FC236}">
                  <a16:creationId xmlns:a16="http://schemas.microsoft.com/office/drawing/2014/main" id="{F3DBBD52-3BAD-4BC9-8A72-68758103B182}"/>
                </a:ext>
              </a:extLst>
            </p:cNvPr>
            <p:cNvSpPr/>
            <p:nvPr/>
          </p:nvSpPr>
          <p:spPr>
            <a:xfrm>
              <a:off x="0" y="5793687"/>
              <a:ext cx="5992668" cy="654845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9" name="모서리가 둥근 직사각형 8">
              <a:extLst>
                <a:ext uri="{FF2B5EF4-FFF2-40B4-BE49-F238E27FC236}">
                  <a16:creationId xmlns:a16="http://schemas.microsoft.com/office/drawing/2014/main" id="{B4842EDB-C908-4C7C-BC9F-B577E8200620}"/>
                </a:ext>
              </a:extLst>
            </p:cNvPr>
            <p:cNvSpPr/>
            <p:nvPr/>
          </p:nvSpPr>
          <p:spPr>
            <a:xfrm>
              <a:off x="31967" y="5825654"/>
              <a:ext cx="5928734" cy="5909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036" tIns="51036" rIns="51036" bIns="51036" numCol="1" spcCol="1270" anchor="ctr" anchorCtr="0">
              <a:noAutofit/>
            </a:bodyPr>
            <a:lstStyle/>
            <a:p>
              <a:pPr defTabSz="59543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340" b="1"/>
                <a:t> 대출 </a:t>
              </a:r>
              <a:r>
                <a:rPr lang="ko-KR" altLang="en-US" sz="1340" b="1" dirty="0"/>
                <a:t>약정 시</a:t>
              </a:r>
              <a:r>
                <a:rPr lang="en-US" altLang="ko-KR" sz="1340" b="1" dirty="0"/>
                <a:t>, </a:t>
              </a:r>
              <a:r>
                <a:rPr lang="ko-KR" altLang="en-US" sz="1340" b="1" dirty="0"/>
                <a:t>대출기간은 어떻게 선택할 수 있나요</a:t>
              </a:r>
              <a:r>
                <a:rPr lang="en-US" altLang="ko-KR" sz="1340" b="1" dirty="0"/>
                <a:t>?</a:t>
              </a:r>
              <a:endParaRPr lang="ko-KR" altLang="en-US" sz="1340" b="1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A220A89-35A8-4E6E-ADDA-BC69A9F74E06}"/>
              </a:ext>
            </a:extLst>
          </p:cNvPr>
          <p:cNvSpPr txBox="1"/>
          <p:nvPr/>
        </p:nvSpPr>
        <p:spPr>
          <a:xfrm>
            <a:off x="317010" y="8901685"/>
            <a:ext cx="7055576" cy="47025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28" b="1"/>
              <a:t>※ </a:t>
            </a:r>
            <a:r>
              <a:rPr lang="ko-KR" altLang="en-US" sz="1228" b="1"/>
              <a:t>자세한 내용은 한국장학재단 </a:t>
            </a:r>
            <a:r>
              <a:rPr lang="ko-KR" altLang="en-US" sz="1228" b="1">
                <a:solidFill>
                  <a:srgbClr val="FF0000"/>
                </a:solidFill>
              </a:rPr>
              <a:t>상담센터</a:t>
            </a:r>
            <a:r>
              <a:rPr lang="en-US" altLang="ko-KR" sz="1228" b="1">
                <a:solidFill>
                  <a:srgbClr val="FF0000"/>
                </a:solidFill>
              </a:rPr>
              <a:t>(1599-2000) </a:t>
            </a:r>
            <a:r>
              <a:rPr lang="ko-KR" altLang="en-US" sz="1228" b="1"/>
              <a:t>또는 </a:t>
            </a:r>
            <a:endParaRPr lang="en-US" altLang="ko-KR" sz="1228" b="1"/>
          </a:p>
          <a:p>
            <a:r>
              <a:rPr lang="en-US" altLang="ko-KR" sz="1228" b="1"/>
              <a:t>   [</a:t>
            </a:r>
            <a:r>
              <a:rPr lang="ko-KR" altLang="en-US" sz="1228" b="1"/>
              <a:t>재단 홈페이지</a:t>
            </a:r>
            <a:r>
              <a:rPr lang="en-US" altLang="ko-KR" sz="1228" b="1"/>
              <a:t>(</a:t>
            </a:r>
            <a:r>
              <a:rPr lang="en-US" altLang="ko-KR" sz="1228" b="1">
                <a:hlinkClick r:id="rId3"/>
              </a:rPr>
              <a:t>www.kosaf.go.kr</a:t>
            </a:r>
            <a:r>
              <a:rPr lang="en-US" altLang="ko-KR" sz="1228" b="1"/>
              <a:t>) &gt; </a:t>
            </a:r>
            <a:r>
              <a:rPr lang="ko-KR" altLang="en-US" sz="1228" b="1"/>
              <a:t>고객센터 </a:t>
            </a:r>
            <a:r>
              <a:rPr lang="en-US" altLang="ko-KR" sz="1228" b="1"/>
              <a:t>&gt; </a:t>
            </a:r>
            <a:r>
              <a:rPr lang="ko-KR" altLang="en-US" sz="1228" b="1"/>
              <a:t>자주묻는질문</a:t>
            </a:r>
            <a:r>
              <a:rPr lang="en-US" altLang="ko-KR" sz="1228" b="1"/>
              <a:t>(FAQ)]</a:t>
            </a:r>
            <a:r>
              <a:rPr lang="ko-KR" altLang="en-US" sz="1228" b="1"/>
              <a:t>를 통해 확인 가능합니다</a:t>
            </a:r>
            <a:r>
              <a:rPr lang="en-US" altLang="ko-KR" sz="1228"/>
              <a:t>.</a:t>
            </a:r>
            <a:endParaRPr lang="ko-KR" altLang="en-US" sz="1228"/>
          </a:p>
        </p:txBody>
      </p:sp>
      <p:sp>
        <p:nvSpPr>
          <p:cNvPr id="18" name="모서리가 둥근 직사각형 237">
            <a:extLst>
              <a:ext uri="{FF2B5EF4-FFF2-40B4-BE49-F238E27FC236}">
                <a16:creationId xmlns:a16="http://schemas.microsoft.com/office/drawing/2014/main" id="{18601CE2-5348-4023-8EE0-86765983B6A2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2C150DF-C72C-4D4A-9E3A-82B988C42061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675BA3-FB2A-4715-B093-298792B84EB9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B9400E8-69BA-40CE-80FA-0671BD80B2A6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실행 관련 주요 </a:t>
            </a:r>
            <a:r>
              <a:rPr lang="en-US" altLang="ko-KR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FAQ</a:t>
            </a:r>
            <a:endParaRPr lang="ko-KR" altLang="en-US" sz="2107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9801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모서리가 둥근 직사각형 237">
            <a:extLst>
              <a:ext uri="{FF2B5EF4-FFF2-40B4-BE49-F238E27FC236}">
                <a16:creationId xmlns:a16="http://schemas.microsoft.com/office/drawing/2014/main" id="{9772EA70-2774-4A84-9950-6E4B0719584A}"/>
              </a:ext>
            </a:extLst>
          </p:cNvPr>
          <p:cNvSpPr/>
          <p:nvPr/>
        </p:nvSpPr>
        <p:spPr>
          <a:xfrm>
            <a:off x="35496" y="620688"/>
            <a:ext cx="7669657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Picture 9">
            <a:extLst>
              <a:ext uri="{FF2B5EF4-FFF2-40B4-BE49-F238E27FC236}">
                <a16:creationId xmlns:a16="http://schemas.microsoft.com/office/drawing/2014/main" id="{32BA9472-EEB0-4B73-98DC-6AAE8882B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56" y="1270431"/>
            <a:ext cx="7378342" cy="753448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2233801F-F703-40DE-8126-C6212461A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8669" y="2197493"/>
            <a:ext cx="3434962" cy="575803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C807B25-36E0-46AF-958A-1A452F62D7D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3759"/>
          <a:stretch/>
        </p:blipFill>
        <p:spPr>
          <a:xfrm>
            <a:off x="245032" y="2198338"/>
            <a:ext cx="3549802" cy="20865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직사각형 6"/>
          <p:cNvSpPr/>
          <p:nvPr/>
        </p:nvSpPr>
        <p:spPr>
          <a:xfrm>
            <a:off x="166965" y="1224610"/>
            <a:ext cx="7354633" cy="760472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215573" y="2189739"/>
            <a:ext cx="321853" cy="3583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sp>
        <p:nvSpPr>
          <p:cNvPr id="19" name="직사각형 18"/>
          <p:cNvSpPr/>
          <p:nvPr/>
        </p:nvSpPr>
        <p:spPr>
          <a:xfrm>
            <a:off x="3922710" y="2700660"/>
            <a:ext cx="3437410" cy="26642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69501AD0-47CF-4A3D-8F3F-2ED7B8131286}"/>
              </a:ext>
            </a:extLst>
          </p:cNvPr>
          <p:cNvGrpSpPr/>
          <p:nvPr/>
        </p:nvGrpSpPr>
        <p:grpSpPr>
          <a:xfrm>
            <a:off x="240991" y="4353565"/>
            <a:ext cx="3549802" cy="3601964"/>
            <a:chOff x="235649" y="4317788"/>
            <a:chExt cx="3587299" cy="3637729"/>
          </a:xfrm>
        </p:grpSpPr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FE1A9BE8-556B-4A8A-8955-A66D255033D5}"/>
                </a:ext>
              </a:extLst>
            </p:cNvPr>
            <p:cNvGrpSpPr/>
            <p:nvPr/>
          </p:nvGrpSpPr>
          <p:grpSpPr>
            <a:xfrm>
              <a:off x="235649" y="4317788"/>
              <a:ext cx="3587299" cy="3637729"/>
              <a:chOff x="3937650" y="1635150"/>
              <a:chExt cx="3401468" cy="3373467"/>
            </a:xfrm>
          </p:grpSpPr>
          <p:pic>
            <p:nvPicPr>
              <p:cNvPr id="13" name="그림 12">
                <a:extLst>
                  <a:ext uri="{FF2B5EF4-FFF2-40B4-BE49-F238E27FC236}">
                    <a16:creationId xmlns:a16="http://schemas.microsoft.com/office/drawing/2014/main" id="{F7621180-4DA4-4E20-AA1C-8EB39BC0D2C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50" b="48261"/>
              <a:stretch/>
            </p:blipFill>
            <p:spPr>
              <a:xfrm>
                <a:off x="3937650" y="1635150"/>
                <a:ext cx="3401468" cy="3373467"/>
              </a:xfrm>
              <a:prstGeom prst="rect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</p:pic>
          <p:pic>
            <p:nvPicPr>
              <p:cNvPr id="15" name="그림 14">
                <a:extLst>
                  <a:ext uri="{FF2B5EF4-FFF2-40B4-BE49-F238E27FC236}">
                    <a16:creationId xmlns:a16="http://schemas.microsoft.com/office/drawing/2014/main" id="{3D375C80-DF5A-43DD-B66C-177FD8B4CF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r="6999" b="62644"/>
              <a:stretch/>
            </p:blipFill>
            <p:spPr>
              <a:xfrm>
                <a:off x="4647760" y="3091259"/>
                <a:ext cx="2668003" cy="1917358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E19994F-DDF6-442A-A894-E545B75B016D}"/>
                </a:ext>
              </a:extLst>
            </p:cNvPr>
            <p:cNvSpPr txBox="1"/>
            <p:nvPr/>
          </p:nvSpPr>
          <p:spPr>
            <a:xfrm>
              <a:off x="1566070" y="7696310"/>
              <a:ext cx="1929731" cy="2175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ko-KR" altLang="en-US" sz="800" b="1">
                  <a:solidFill>
                    <a:srgbClr val="6A6867"/>
                  </a:solidFill>
                  <a:latin typeface="맑은 고딕 Semilight" panose="020B0502040204020203" pitchFamily="50" charset="-127"/>
                  <a:ea typeface="맑은 고딕 Semilight" panose="020B0502040204020203" pitchFamily="50" charset="-127"/>
                  <a:cs typeface="맑은 고딕 Semilight" panose="020B0502040204020203" pitchFamily="50" charset="-127"/>
                </a:rPr>
                <a:t>학점은행제 학습자 학자금대출</a:t>
              </a:r>
            </a:p>
          </p:txBody>
        </p: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274A829-D1C3-43B7-9761-80D6AA7845DA}"/>
              </a:ext>
            </a:extLst>
          </p:cNvPr>
          <p:cNvSpPr/>
          <p:nvPr/>
        </p:nvSpPr>
        <p:spPr>
          <a:xfrm>
            <a:off x="262948" y="4898638"/>
            <a:ext cx="3315856" cy="3583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B52E29-F6BF-48F5-A70C-C61F0944FB0C}"/>
              </a:ext>
            </a:extLst>
          </p:cNvPr>
          <p:cNvSpPr txBox="1"/>
          <p:nvPr/>
        </p:nvSpPr>
        <p:spPr>
          <a:xfrm>
            <a:off x="160476" y="1820411"/>
            <a:ext cx="432048" cy="37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b="1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1C1B2B-8B9B-4C5B-989E-371BF05A0120}"/>
              </a:ext>
            </a:extLst>
          </p:cNvPr>
          <p:cNvSpPr txBox="1"/>
          <p:nvPr/>
        </p:nvSpPr>
        <p:spPr>
          <a:xfrm>
            <a:off x="199030" y="4494953"/>
            <a:ext cx="461175" cy="37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b="1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20C1562-BB00-4EDF-966A-A1DB03B4D12C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DFDE21-997D-4ECE-A820-433EED1A01BE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Ⅰ.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F5E050-F098-4C5C-AB20-F661F6212D5E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준비</a:t>
            </a:r>
          </a:p>
        </p:txBody>
      </p:sp>
      <p:pic>
        <p:nvPicPr>
          <p:cNvPr id="25" name="Picture 3">
            <a:extLst>
              <a:ext uri="{FF2B5EF4-FFF2-40B4-BE49-F238E27FC236}">
                <a16:creationId xmlns:a16="http://schemas.microsoft.com/office/drawing/2014/main" id="{B219AFB8-C026-4167-A9B6-0DAB20DB05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283" y="874500"/>
            <a:ext cx="3499025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89F335D-5505-498A-9B04-2F3FEA61C4F9}"/>
              </a:ext>
            </a:extLst>
          </p:cNvPr>
          <p:cNvSpPr/>
          <p:nvPr/>
        </p:nvSpPr>
        <p:spPr>
          <a:xfrm>
            <a:off x="858915" y="994634"/>
            <a:ext cx="2185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모바일 어플 로그인</a:t>
            </a:r>
          </a:p>
        </p:txBody>
      </p:sp>
      <p:graphicFrame>
        <p:nvGraphicFramePr>
          <p:cNvPr id="34" name="다이어그램 33">
            <a:extLst>
              <a:ext uri="{FF2B5EF4-FFF2-40B4-BE49-F238E27FC236}">
                <a16:creationId xmlns:a16="http://schemas.microsoft.com/office/drawing/2014/main" id="{8AD7DA4F-4E32-4CEB-9CC0-C4BDEC919A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7662281"/>
              </p:ext>
            </p:extLst>
          </p:nvPr>
        </p:nvGraphicFramePr>
        <p:xfrm>
          <a:off x="146824" y="8898046"/>
          <a:ext cx="7396088" cy="174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5" name="슬라이드 번호 개체 틀 1">
            <a:extLst>
              <a:ext uri="{FF2B5EF4-FFF2-40B4-BE49-F238E27FC236}">
                <a16:creationId xmlns:a16="http://schemas.microsoft.com/office/drawing/2014/main" id="{F66215F3-C34A-4EAE-9E35-C9B83A5E8641}"/>
              </a:ext>
            </a:extLst>
          </p:cNvPr>
          <p:cNvSpPr txBox="1">
            <a:spLocks/>
          </p:cNvSpPr>
          <p:nvPr/>
        </p:nvSpPr>
        <p:spPr>
          <a:xfrm>
            <a:off x="5547470" y="99450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402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6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4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1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48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85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22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58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896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5560228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모서리가 둥근 직사각형 237">
            <a:extLst>
              <a:ext uri="{FF2B5EF4-FFF2-40B4-BE49-F238E27FC236}">
                <a16:creationId xmlns:a16="http://schemas.microsoft.com/office/drawing/2014/main" id="{28F633A4-898E-41D2-B1FF-46049B30F688}"/>
              </a:ext>
            </a:extLst>
          </p:cNvPr>
          <p:cNvSpPr/>
          <p:nvPr/>
        </p:nvSpPr>
        <p:spPr>
          <a:xfrm>
            <a:off x="35496" y="620688"/>
            <a:ext cx="7669657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6B5B6E4-5C30-4B8A-B693-254B1A5AF1A8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66A9EDD-93F4-4C63-A598-BEA61A9ED32C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Ⅰ.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1973529-11FB-42A4-A626-D856DAC10A4E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준비</a:t>
            </a: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A8D70013-E669-4355-9CCE-44CC1DC82EFF}"/>
              </a:ext>
            </a:extLst>
          </p:cNvPr>
          <p:cNvGrpSpPr/>
          <p:nvPr/>
        </p:nvGrpSpPr>
        <p:grpSpPr>
          <a:xfrm>
            <a:off x="526889" y="9058615"/>
            <a:ext cx="6994701" cy="1274611"/>
            <a:chOff x="398329" y="186758"/>
            <a:chExt cx="6178265" cy="1274611"/>
          </a:xfrm>
        </p:grpSpPr>
        <p:sp>
          <p:nvSpPr>
            <p:cNvPr id="48" name="사각형: 둥근 위쪽 모서리 47">
              <a:extLst>
                <a:ext uri="{FF2B5EF4-FFF2-40B4-BE49-F238E27FC236}">
                  <a16:creationId xmlns:a16="http://schemas.microsoft.com/office/drawing/2014/main" id="{55A52324-BC4D-4270-A351-0F7496B8E436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0" name="사각형: 둥근 위쪽 모서리 4">
              <a:extLst>
                <a:ext uri="{FF2B5EF4-FFF2-40B4-BE49-F238E27FC236}">
                  <a16:creationId xmlns:a16="http://schemas.microsoft.com/office/drawing/2014/main" id="{E14B2635-CCFB-4BC9-81D4-A79A5728036A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</a:t>
              </a:r>
              <a:r>
                <a:rPr lang="ko-KR" altLang="en-US" sz="1200" b="1" spc="-100" dirty="0">
                  <a:latin typeface="맑은 고딕" pitchFamily="50" charset="-127"/>
                </a:rPr>
                <a:t>학자금대출 탭 </a:t>
              </a:r>
              <a:r>
                <a:rPr lang="en-US" altLang="ko-KR" sz="1200" b="1" spc="-100" dirty="0">
                  <a:latin typeface="맑은 고딕" pitchFamily="50" charset="-127"/>
                </a:rPr>
                <a:t>‘</a:t>
              </a:r>
              <a:r>
                <a:rPr lang="ko-KR" altLang="en-US" sz="1200" b="1" spc="-100" dirty="0">
                  <a:latin typeface="맑은 고딕" pitchFamily="50" charset="-127"/>
                </a:rPr>
                <a:t>학점은행제 학습자 학자금대출 실행</a:t>
              </a:r>
              <a:r>
                <a:rPr lang="en-US" altLang="ko-KR" sz="1200" b="1" spc="-100" dirty="0">
                  <a:latin typeface="맑은 고딕" pitchFamily="50" charset="-127"/>
                </a:rPr>
                <a:t>(</a:t>
              </a:r>
              <a:r>
                <a:rPr lang="ko-KR" altLang="en-US" sz="1200" b="1" spc="-100" dirty="0">
                  <a:latin typeface="맑은 고딕" pitchFamily="50" charset="-127"/>
                </a:rPr>
                <a:t>신청현황</a:t>
              </a:r>
              <a:r>
                <a:rPr lang="en-US" altLang="ko-KR" sz="1200" b="1" spc="-100" dirty="0">
                  <a:latin typeface="맑은 고딕" pitchFamily="50" charset="-127"/>
                </a:rPr>
                <a:t>)’</a:t>
              </a:r>
              <a:r>
                <a:rPr lang="ko-KR" altLang="en-US" sz="1200" b="1" spc="-100" dirty="0">
                  <a:latin typeface="맑은 고딕" pitchFamily="50" charset="-127"/>
                </a:rPr>
                <a:t>에서 대출 신청 및</a:t>
              </a:r>
              <a:endParaRPr lang="ko-KR" altLang="en-US" sz="1200" b="1" dirty="0">
                <a:highlight>
                  <a:srgbClr val="FFFF00"/>
                </a:highlight>
                <a:latin typeface="맑은 고딕" pitchFamily="50" charset="-127"/>
              </a:endParaRPr>
            </a:p>
            <a:p>
              <a:pPr lvl="0"/>
              <a:r>
                <a:rPr lang="ko-KR" altLang="en-US" sz="1200" b="1" spc="-100" dirty="0">
                  <a:latin typeface="맑은 고딕" pitchFamily="50" charset="-127"/>
                </a:rPr>
                <a:t>     심사 현황 확인</a:t>
              </a:r>
              <a:endParaRPr lang="en-US" altLang="ko-KR" sz="1200" b="1" spc="-100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spc="-100" dirty="0">
                  <a:latin typeface="맑은 고딕" pitchFamily="50" charset="-127"/>
                </a:rPr>
                <a:t>      </a:t>
              </a:r>
              <a:r>
                <a:rPr lang="en-US" altLang="ko-KR" sz="1200" b="1" spc="-100" dirty="0">
                  <a:solidFill>
                    <a:srgbClr val="FF0000"/>
                  </a:solidFill>
                  <a:latin typeface="맑은 고딕" pitchFamily="50" charset="-127"/>
                </a:rPr>
                <a:t>- </a:t>
              </a:r>
              <a:r>
                <a:rPr lang="ko-KR" altLang="en-US" sz="1200" b="1" spc="-100" dirty="0">
                  <a:solidFill>
                    <a:srgbClr val="FF0000"/>
                  </a:solidFill>
                  <a:latin typeface="맑은 고딕" pitchFamily="50" charset="-127"/>
                </a:rPr>
                <a:t> </a:t>
              </a:r>
              <a:r>
                <a:rPr lang="en-US" altLang="ko-KR" sz="1200" b="1" spc="-100" dirty="0">
                  <a:solidFill>
                    <a:srgbClr val="FF0000"/>
                  </a:solidFill>
                  <a:latin typeface="맑은 고딕" pitchFamily="50" charset="-127"/>
                </a:rPr>
                <a:t>‘</a:t>
              </a:r>
              <a:r>
                <a:rPr lang="ko-KR" altLang="en-US" sz="1200" b="1" spc="-100" dirty="0">
                  <a:solidFill>
                    <a:srgbClr val="FF0000"/>
                  </a:solidFill>
                  <a:latin typeface="맑은 고딕" pitchFamily="50" charset="-127"/>
                </a:rPr>
                <a:t>대출승인</a:t>
              </a:r>
              <a:r>
                <a:rPr lang="en-US" altLang="ko-KR" sz="1200" b="1" spc="-100" dirty="0">
                  <a:solidFill>
                    <a:srgbClr val="FF0000"/>
                  </a:solidFill>
                  <a:latin typeface="맑은 고딕" pitchFamily="50" charset="-127"/>
                </a:rPr>
                <a:t>’ </a:t>
              </a:r>
              <a:r>
                <a:rPr lang="ko-KR" altLang="en-US" sz="1200" b="1" spc="-100" dirty="0">
                  <a:solidFill>
                    <a:srgbClr val="FF0000"/>
                  </a:solidFill>
                  <a:latin typeface="맑은 고딕" pitchFamily="50" charset="-127"/>
                </a:rPr>
                <a:t>인 경우 </a:t>
              </a:r>
              <a:r>
                <a:rPr lang="en-US" altLang="ko-KR" sz="1200" b="1" spc="-100" dirty="0">
                  <a:solidFill>
                    <a:srgbClr val="FF0000"/>
                  </a:solidFill>
                  <a:latin typeface="맑은 고딕" pitchFamily="50" charset="-127"/>
                </a:rPr>
                <a:t>[</a:t>
              </a:r>
              <a:r>
                <a:rPr lang="ko-KR" altLang="en-US" sz="1200" b="1" spc="-100" dirty="0">
                  <a:solidFill>
                    <a:srgbClr val="FF0000"/>
                  </a:solidFill>
                  <a:latin typeface="맑은 고딕" pitchFamily="50" charset="-127"/>
                </a:rPr>
                <a:t>등록금 실행</a:t>
              </a:r>
              <a:r>
                <a:rPr lang="en-US" altLang="ko-KR" sz="1200" b="1" spc="-100" dirty="0">
                  <a:solidFill>
                    <a:srgbClr val="FF0000"/>
                  </a:solidFill>
                  <a:latin typeface="맑은 고딕" pitchFamily="50" charset="-127"/>
                </a:rPr>
                <a:t>] </a:t>
              </a:r>
              <a:r>
                <a:rPr lang="ko-KR" altLang="en-US" sz="1200" b="1" spc="-100" dirty="0">
                  <a:latin typeface="맑은 고딕" pitchFamily="50" charset="-127"/>
                </a:rPr>
                <a:t>클릭 </a:t>
              </a:r>
              <a:r>
                <a:rPr lang="en-US" altLang="ko-KR" sz="1200" b="1" spc="-100" dirty="0">
                  <a:latin typeface="맑은 고딕" pitchFamily="50" charset="-127"/>
                </a:rPr>
                <a:t>&gt; </a:t>
              </a:r>
              <a:r>
                <a:rPr lang="ko-KR" altLang="en-US" sz="1200" b="1" spc="-100" dirty="0">
                  <a:latin typeface="맑은 고딕" pitchFamily="50" charset="-127"/>
                </a:rPr>
                <a:t>유의사항 확인 </a:t>
              </a:r>
              <a:r>
                <a:rPr lang="en-US" altLang="ko-KR" sz="1200" b="1" spc="-100" dirty="0">
                  <a:latin typeface="맑은 고딕" pitchFamily="50" charset="-127"/>
                </a:rPr>
                <a:t>&gt;</a:t>
              </a:r>
              <a:r>
                <a:rPr lang="ko-KR" altLang="en-US" sz="1200" b="1" spc="-100" dirty="0">
                  <a:latin typeface="맑은 고딕" pitchFamily="50" charset="-127"/>
                </a:rPr>
                <a:t> 실행 단계 진입      </a:t>
              </a:r>
              <a:endParaRPr lang="en-US" altLang="ko-KR" sz="700" b="1" spc="-100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spc="-100" dirty="0">
                  <a:latin typeface="맑은 고딕" pitchFamily="50" charset="-127"/>
                </a:rPr>
                <a:t>      </a:t>
              </a:r>
              <a:r>
                <a:rPr lang="en-US" altLang="ko-KR" sz="1200" b="1" spc="-100" dirty="0">
                  <a:solidFill>
                    <a:schemeClr val="accent4">
                      <a:lumMod val="50000"/>
                    </a:schemeClr>
                  </a:solidFill>
                  <a:latin typeface="맑은 고딕" pitchFamily="50" charset="-127"/>
                </a:rPr>
                <a:t>- </a:t>
              </a:r>
              <a:r>
                <a:rPr lang="ko-KR" altLang="en-US" sz="1200" b="1" spc="-100" dirty="0">
                  <a:solidFill>
                    <a:schemeClr val="accent4">
                      <a:lumMod val="50000"/>
                    </a:schemeClr>
                  </a:solidFill>
                  <a:latin typeface="맑은 고딕" pitchFamily="50" charset="-127"/>
                </a:rPr>
                <a:t> </a:t>
              </a:r>
              <a:r>
                <a:rPr lang="en-US" altLang="ko-KR" sz="1200" b="1" spc="-100" dirty="0">
                  <a:solidFill>
                    <a:schemeClr val="accent4">
                      <a:lumMod val="50000"/>
                    </a:schemeClr>
                  </a:solidFill>
                  <a:latin typeface="맑은 고딕" pitchFamily="50" charset="-127"/>
                </a:rPr>
                <a:t>‘</a:t>
              </a:r>
              <a:r>
                <a:rPr lang="ko-KR" altLang="en-US" sz="1200" b="1" spc="-100" dirty="0" err="1">
                  <a:solidFill>
                    <a:schemeClr val="accent4">
                      <a:lumMod val="50000"/>
                    </a:schemeClr>
                  </a:solidFill>
                  <a:latin typeface="맑은 고딕" pitchFamily="50" charset="-127"/>
                </a:rPr>
                <a:t>대학심사중</a:t>
              </a:r>
              <a:r>
                <a:rPr lang="en-US" altLang="ko-KR" sz="1200" b="1" spc="-100" dirty="0">
                  <a:solidFill>
                    <a:schemeClr val="accent4">
                      <a:lumMod val="50000"/>
                    </a:schemeClr>
                  </a:solidFill>
                  <a:latin typeface="맑은 고딕" pitchFamily="50" charset="-127"/>
                </a:rPr>
                <a:t>’ </a:t>
              </a:r>
              <a:r>
                <a:rPr lang="ko-KR" altLang="en-US" sz="1200" b="1" spc="-100" dirty="0">
                  <a:solidFill>
                    <a:schemeClr val="accent4">
                      <a:lumMod val="50000"/>
                    </a:schemeClr>
                  </a:solidFill>
                  <a:latin typeface="맑은 고딕" pitchFamily="50" charset="-127"/>
                </a:rPr>
                <a:t>인 경우 </a:t>
              </a:r>
              <a:r>
                <a:rPr lang="en-US" altLang="ko-KR" sz="1200" b="1" spc="-100" dirty="0">
                  <a:solidFill>
                    <a:schemeClr val="accent4">
                      <a:lumMod val="50000"/>
                    </a:schemeClr>
                  </a:solidFill>
                  <a:latin typeface="맑은 고딕" pitchFamily="50" charset="-127"/>
                </a:rPr>
                <a:t>[</a:t>
              </a:r>
              <a:r>
                <a:rPr lang="ko-KR" altLang="en-US" sz="1200" b="1" spc="-100" dirty="0" err="1">
                  <a:solidFill>
                    <a:schemeClr val="accent4">
                      <a:lumMod val="50000"/>
                    </a:schemeClr>
                  </a:solidFill>
                  <a:latin typeface="맑은 고딕" pitchFamily="50" charset="-127"/>
                </a:rPr>
                <a:t>심사중</a:t>
              </a:r>
              <a:r>
                <a:rPr lang="ko-KR" altLang="en-US" sz="1200" b="1" spc="-100" dirty="0">
                  <a:solidFill>
                    <a:schemeClr val="accent4">
                      <a:lumMod val="50000"/>
                    </a:schemeClr>
                  </a:solidFill>
                  <a:latin typeface="맑은 고딕" pitchFamily="50" charset="-127"/>
                </a:rPr>
                <a:t> 사유</a:t>
              </a:r>
              <a:r>
                <a:rPr lang="en-US" altLang="ko-KR" sz="1200" b="1" spc="-100" dirty="0">
                  <a:solidFill>
                    <a:schemeClr val="accent4">
                      <a:lumMod val="50000"/>
                    </a:schemeClr>
                  </a:solidFill>
                  <a:latin typeface="맑은 고딕" pitchFamily="50" charset="-127"/>
                </a:rPr>
                <a:t>]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 </a:t>
              </a:r>
              <a:r>
                <a:rPr lang="ko-KR" altLang="en-US" sz="1200" b="1" spc="-100" dirty="0">
                  <a:latin typeface="맑은 고딕" pitchFamily="50" charset="-127"/>
                </a:rPr>
                <a:t>클릭 </a:t>
              </a:r>
              <a:r>
                <a:rPr lang="en-US" altLang="ko-KR" sz="1200" b="1" spc="-100" dirty="0">
                  <a:latin typeface="맑은 고딕" pitchFamily="50" charset="-127"/>
                </a:rPr>
                <a:t>&gt; </a:t>
              </a:r>
              <a:r>
                <a:rPr lang="ko-KR" altLang="en-US" sz="1200" b="1" spc="-100" dirty="0">
                  <a:latin typeface="맑은 고딕" pitchFamily="50" charset="-127"/>
                </a:rPr>
                <a:t>사유 확인</a:t>
              </a:r>
            </a:p>
            <a:p>
              <a:pPr lvl="0"/>
              <a:r>
                <a:rPr lang="ko-KR" altLang="en-US" sz="1200" b="1" spc="-100" dirty="0">
                  <a:latin typeface="맑은 고딕" pitchFamily="50" charset="-127"/>
                </a:rPr>
                <a:t>      </a:t>
              </a:r>
              <a:r>
                <a:rPr lang="en-US" altLang="ko-KR" sz="1200" b="1" spc="-100" dirty="0">
                  <a:latin typeface="맑은 고딕" pitchFamily="50" charset="-127"/>
                </a:rPr>
                <a:t>- </a:t>
              </a:r>
              <a:r>
                <a:rPr lang="ko-KR" altLang="en-US" sz="1200" b="1" spc="-100" dirty="0">
                  <a:latin typeface="맑은 고딕" pitchFamily="50" charset="-127"/>
                </a:rPr>
                <a:t> 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‘</a:t>
              </a:r>
              <a:r>
                <a:rPr lang="ko-KR" altLang="en-US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거절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’</a:t>
              </a:r>
              <a:r>
                <a:rPr lang="ko-KR" altLang="en-US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인 경우 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[</a:t>
              </a:r>
              <a:r>
                <a:rPr lang="ko-KR" altLang="en-US" sz="1200" b="1" spc="-100" dirty="0" err="1">
                  <a:solidFill>
                    <a:srgbClr val="0000FF"/>
                  </a:solidFill>
                  <a:latin typeface="맑은 고딕" pitchFamily="50" charset="-127"/>
                </a:rPr>
                <a:t>거절사유상세</a:t>
              </a:r>
              <a:r>
                <a:rPr lang="en-US" altLang="ko-KR" sz="1200" b="1" spc="-100" dirty="0">
                  <a:solidFill>
                    <a:srgbClr val="0000FF"/>
                  </a:solidFill>
                  <a:latin typeface="맑은 고딕" pitchFamily="50" charset="-127"/>
                </a:rPr>
                <a:t>]</a:t>
              </a:r>
              <a:r>
                <a:rPr lang="ko-KR" altLang="en-US" sz="1200" b="1" spc="-100" dirty="0">
                  <a:latin typeface="맑은 고딕" pitchFamily="50" charset="-127"/>
                </a:rPr>
                <a:t> 클릭 </a:t>
              </a:r>
              <a:r>
                <a:rPr lang="en-US" altLang="ko-KR" sz="1200" b="1" spc="-100" dirty="0">
                  <a:latin typeface="맑은 고딕" pitchFamily="50" charset="-127"/>
                </a:rPr>
                <a:t>&gt;</a:t>
              </a:r>
              <a:r>
                <a:rPr lang="ko-KR" altLang="en-US" sz="1200" b="1" spc="-100" dirty="0">
                  <a:latin typeface="맑은 고딕" pitchFamily="50" charset="-127"/>
                </a:rPr>
                <a:t> 사유 확인 </a:t>
              </a:r>
            </a:p>
            <a:p>
              <a:pPr lvl="0"/>
              <a:endParaRPr lang="ko-KR" altLang="en-US" sz="1200" b="1" dirty="0">
                <a:highlight>
                  <a:srgbClr val="FFFF00"/>
                </a:highlight>
                <a:latin typeface="맑은 고딕" pitchFamily="50" charset="-127"/>
              </a:endParaRPr>
            </a:p>
          </p:txBody>
        </p: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1DBE4CFC-64AD-4346-B6A4-05F312AF7053}"/>
              </a:ext>
            </a:extLst>
          </p:cNvPr>
          <p:cNvGrpSpPr/>
          <p:nvPr/>
        </p:nvGrpSpPr>
        <p:grpSpPr>
          <a:xfrm>
            <a:off x="151224" y="9045855"/>
            <a:ext cx="515977" cy="1300135"/>
            <a:chOff x="22664" y="173998"/>
            <a:chExt cx="455751" cy="1300135"/>
          </a:xfrm>
        </p:grpSpPr>
        <p:sp>
          <p:nvSpPr>
            <p:cNvPr id="54" name="사각형: 둥근 모서리 53">
              <a:extLst>
                <a:ext uri="{FF2B5EF4-FFF2-40B4-BE49-F238E27FC236}">
                  <a16:creationId xmlns:a16="http://schemas.microsoft.com/office/drawing/2014/main" id="{72C52E3B-3596-4032-8182-8E1BA39016F9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사각형: 둥근 모서리 6">
              <a:extLst>
                <a:ext uri="{FF2B5EF4-FFF2-40B4-BE49-F238E27FC236}">
                  <a16:creationId xmlns:a16="http://schemas.microsoft.com/office/drawing/2014/main" id="{2CD5AA1A-BBF8-4174-8E6F-50954E221392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57" name="슬라이드 번호 개체 틀 1">
            <a:extLst>
              <a:ext uri="{FF2B5EF4-FFF2-40B4-BE49-F238E27FC236}">
                <a16:creationId xmlns:a16="http://schemas.microsoft.com/office/drawing/2014/main" id="{37D7B5A1-C11C-48D2-A315-E96132B63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47470" y="9945043"/>
            <a:ext cx="1806153" cy="571267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pic>
        <p:nvPicPr>
          <p:cNvPr id="62" name="그림 61">
            <a:extLst>
              <a:ext uri="{FF2B5EF4-FFF2-40B4-BE49-F238E27FC236}">
                <a16:creationId xmlns:a16="http://schemas.microsoft.com/office/drawing/2014/main" id="{20B21BE7-2F39-4CD4-A5FF-F6BF1E0EF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1" y="787847"/>
            <a:ext cx="7634962" cy="819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072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모서리가 둥근 직사각형 237">
            <a:extLst>
              <a:ext uri="{FF2B5EF4-FFF2-40B4-BE49-F238E27FC236}">
                <a16:creationId xmlns:a16="http://schemas.microsoft.com/office/drawing/2014/main" id="{8835B0FA-B890-4049-A53B-53DBDC402496}"/>
              </a:ext>
            </a:extLst>
          </p:cNvPr>
          <p:cNvSpPr/>
          <p:nvPr/>
        </p:nvSpPr>
        <p:spPr>
          <a:xfrm>
            <a:off x="35496" y="620688"/>
            <a:ext cx="7669657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6B5B6E4-5C30-4B8A-B693-254B1A5AF1A8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66A9EDD-93F4-4C63-A598-BEA61A9ED32C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Ⅰ.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1973529-11FB-42A4-A626-D856DAC10A4E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준비</a:t>
            </a:r>
          </a:p>
        </p:txBody>
      </p: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C09441E1-BD90-43F0-8EE8-21F281A30172}"/>
              </a:ext>
            </a:extLst>
          </p:cNvPr>
          <p:cNvGrpSpPr/>
          <p:nvPr/>
        </p:nvGrpSpPr>
        <p:grpSpPr>
          <a:xfrm>
            <a:off x="161277" y="8969935"/>
            <a:ext cx="7813504" cy="1300135"/>
            <a:chOff x="59183" y="8041916"/>
            <a:chExt cx="6866458" cy="1300135"/>
          </a:xfrm>
        </p:grpSpPr>
        <p:grpSp>
          <p:nvGrpSpPr>
            <p:cNvPr id="70" name="그룹 69">
              <a:extLst>
                <a:ext uri="{FF2B5EF4-FFF2-40B4-BE49-F238E27FC236}">
                  <a16:creationId xmlns:a16="http://schemas.microsoft.com/office/drawing/2014/main" id="{3F35DDDF-CC45-4A7B-9FEB-67E490E14E6A}"/>
                </a:ext>
              </a:extLst>
            </p:cNvPr>
            <p:cNvGrpSpPr/>
            <p:nvPr/>
          </p:nvGrpSpPr>
          <p:grpSpPr>
            <a:xfrm>
              <a:off x="434848" y="8054676"/>
              <a:ext cx="6490793" cy="1274611"/>
              <a:chOff x="398329" y="186758"/>
              <a:chExt cx="6490793" cy="1274611"/>
            </a:xfrm>
          </p:grpSpPr>
          <p:sp>
            <p:nvSpPr>
              <p:cNvPr id="74" name="사각형: 둥근 위쪽 모서리 73">
                <a:extLst>
                  <a:ext uri="{FF2B5EF4-FFF2-40B4-BE49-F238E27FC236}">
                    <a16:creationId xmlns:a16="http://schemas.microsoft.com/office/drawing/2014/main" id="{16B18F75-F772-424A-9F22-648521461FC2}"/>
                  </a:ext>
                </a:extLst>
              </p:cNvPr>
              <p:cNvSpPr/>
              <p:nvPr/>
            </p:nvSpPr>
            <p:spPr>
              <a:xfrm rot="5400000">
                <a:off x="2850156" y="-2265069"/>
                <a:ext cx="1274611" cy="6178265"/>
              </a:xfrm>
              <a:prstGeom prst="round2SameRect">
                <a:avLst/>
              </a:prstGeom>
              <a:solidFill>
                <a:srgbClr val="B7D2F4"/>
              </a:solidFill>
            </p:spPr>
            <p:style>
              <a:lnRef idx="2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5" name="사각형: 둥근 위쪽 모서리 4">
                <a:extLst>
                  <a:ext uri="{FF2B5EF4-FFF2-40B4-BE49-F238E27FC236}">
                    <a16:creationId xmlns:a16="http://schemas.microsoft.com/office/drawing/2014/main" id="{6E607981-B4DB-4653-84C1-B0A1C678DF50}"/>
                  </a:ext>
                </a:extLst>
              </p:cNvPr>
              <p:cNvSpPr txBox="1"/>
              <p:nvPr/>
            </p:nvSpPr>
            <p:spPr>
              <a:xfrm>
                <a:off x="398329" y="248978"/>
                <a:ext cx="6490793" cy="115016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44000" tIns="123825" rIns="247650" bIns="123825" numCol="1" spcCol="1270" anchor="ctr" anchorCtr="0">
                <a:noAutofit/>
              </a:bodyPr>
              <a:lstStyle/>
              <a:p>
                <a:pPr marL="171450" lvl="0" indent="-171450">
                  <a:buFont typeface="Arial" panose="020B0604020202020204" pitchFamily="34" charset="0"/>
                  <a:buChar char="•"/>
                </a:pPr>
                <a:r>
                  <a:rPr lang="ko-KR" altLang="en-US" sz="1200" b="1" spc="-100" dirty="0" err="1">
                    <a:solidFill>
                      <a:schemeClr val="tx1"/>
                    </a:solidFill>
                    <a:latin typeface="맑은 고딕" pitchFamily="50" charset="-127"/>
                  </a:rPr>
                  <a:t>기등록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 계속학습자 대출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: 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자비로 학습비를 먼저 납부한 신입생 및 재학생에게 등록금 대출 실행</a:t>
                </a:r>
                <a:endParaRPr lang="en-US" altLang="ko-KR" sz="1200" b="1" spc="-100" dirty="0">
                  <a:solidFill>
                    <a:schemeClr val="tx1"/>
                  </a:solidFill>
                  <a:latin typeface="맑은 고딕" pitchFamily="50" charset="-127"/>
                </a:endParaRPr>
              </a:p>
              <a:p>
                <a:pPr marL="171450" lvl="0" indent="-171450">
                  <a:buFont typeface="Arial" panose="020B0604020202020204" pitchFamily="34" charset="0"/>
                  <a:buChar char="•"/>
                </a:pP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대출지급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: 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소속 기관의 </a:t>
                </a:r>
                <a:r>
                  <a:rPr lang="ko-KR" altLang="en-US" sz="1200" b="1" spc="-100" dirty="0" err="1">
                    <a:solidFill>
                      <a:schemeClr val="tx1"/>
                    </a:solidFill>
                    <a:latin typeface="맑은 고딕" pitchFamily="50" charset="-127"/>
                  </a:rPr>
                  <a:t>기등록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 계속학습자 특별승인 추천 후 대출신청자 개인계좌로 지급</a:t>
                </a:r>
                <a:endParaRPr lang="en-US" altLang="ko-KR" sz="1200" b="1" spc="-100" dirty="0">
                  <a:solidFill>
                    <a:schemeClr val="tx1"/>
                  </a:solidFill>
                  <a:latin typeface="맑은 고딕" pitchFamily="50" charset="-127"/>
                </a:endParaRPr>
              </a:p>
              <a:p>
                <a:pPr marL="171450" lvl="0" indent="-171450">
                  <a:buFont typeface="Arial" panose="020B0604020202020204" pitchFamily="34" charset="0"/>
                  <a:buChar char="•"/>
                </a:pP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등록금 실행 버튼 클릭 후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, </a:t>
                </a:r>
                <a:r>
                  <a:rPr lang="ko-KR" altLang="en-US" sz="1200" b="1" spc="-100" dirty="0" err="1">
                    <a:solidFill>
                      <a:schemeClr val="tx1"/>
                    </a:solidFill>
                    <a:latin typeface="맑은 고딕" pitchFamily="50" charset="-127"/>
                  </a:rPr>
                  <a:t>기등록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 계속학습자 특별승인 사용 동의서 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‘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예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’ 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클릭 </a:t>
                </a:r>
                <a:endParaRPr lang="en-US" altLang="ko-KR" sz="1200" b="1" spc="-100" dirty="0">
                  <a:solidFill>
                    <a:schemeClr val="tx1"/>
                  </a:solidFill>
                  <a:latin typeface="맑은 고딕" pitchFamily="50" charset="-127"/>
                </a:endParaRPr>
              </a:p>
              <a:p>
                <a:pPr lvl="0"/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 ※ 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신입생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(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군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)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의 별도 특별승인 불필요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(</a:t>
                </a:r>
                <a:r>
                  <a:rPr lang="ko-KR" altLang="en-US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특별승인 허용횟수 </a:t>
                </a:r>
                <a:r>
                  <a:rPr lang="ko-KR" altLang="en-US" sz="1200" b="1" spc="-100" dirty="0" err="1">
                    <a:solidFill>
                      <a:schemeClr val="tx1"/>
                    </a:solidFill>
                    <a:latin typeface="맑은 고딕" pitchFamily="50" charset="-127"/>
                  </a:rPr>
                  <a:t>미차감</a:t>
                </a:r>
                <a:r>
                  <a:rPr lang="en-US" altLang="ko-KR" sz="1200" b="1" spc="-100" dirty="0">
                    <a:solidFill>
                      <a:schemeClr val="tx1"/>
                    </a:solidFill>
                    <a:latin typeface="맑은 고딕" pitchFamily="50" charset="-127"/>
                  </a:rPr>
                  <a:t>)</a:t>
                </a:r>
              </a:p>
            </p:txBody>
          </p:sp>
        </p:grpSp>
        <p:grpSp>
          <p:nvGrpSpPr>
            <p:cNvPr id="71" name="그룹 70">
              <a:extLst>
                <a:ext uri="{FF2B5EF4-FFF2-40B4-BE49-F238E27FC236}">
                  <a16:creationId xmlns:a16="http://schemas.microsoft.com/office/drawing/2014/main" id="{E68E0760-EB21-417A-9A6C-7AFAFA58184B}"/>
                </a:ext>
              </a:extLst>
            </p:cNvPr>
            <p:cNvGrpSpPr/>
            <p:nvPr/>
          </p:nvGrpSpPr>
          <p:grpSpPr>
            <a:xfrm>
              <a:off x="59183" y="8041916"/>
              <a:ext cx="455751" cy="1300135"/>
              <a:chOff x="22664" y="173998"/>
              <a:chExt cx="455751" cy="1300135"/>
            </a:xfrm>
          </p:grpSpPr>
          <p:sp>
            <p:nvSpPr>
              <p:cNvPr id="72" name="사각형: 둥근 모서리 71">
                <a:extLst>
                  <a:ext uri="{FF2B5EF4-FFF2-40B4-BE49-F238E27FC236}">
                    <a16:creationId xmlns:a16="http://schemas.microsoft.com/office/drawing/2014/main" id="{8D0F17FD-2E27-4845-B797-CBEAF05D0609}"/>
                  </a:ext>
                </a:extLst>
              </p:cNvPr>
              <p:cNvSpPr/>
              <p:nvPr/>
            </p:nvSpPr>
            <p:spPr>
              <a:xfrm>
                <a:off x="22664" y="173998"/>
                <a:ext cx="455751" cy="1300135"/>
              </a:xfrm>
              <a:prstGeom prst="roundRect">
                <a:avLst/>
              </a:prstGeom>
              <a:solidFill>
                <a:srgbClr val="EAECF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3" name="사각형: 둥근 모서리 6">
                <a:extLst>
                  <a:ext uri="{FF2B5EF4-FFF2-40B4-BE49-F238E27FC236}">
                    <a16:creationId xmlns:a16="http://schemas.microsoft.com/office/drawing/2014/main" id="{86710E5B-B60C-427D-970F-53E22962E69C}"/>
                  </a:ext>
                </a:extLst>
              </p:cNvPr>
              <p:cNvSpPr txBox="1"/>
              <p:nvPr/>
            </p:nvSpPr>
            <p:spPr>
              <a:xfrm>
                <a:off x="44912" y="196246"/>
                <a:ext cx="411255" cy="125563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0960" tIns="30480" rIns="60960" bIns="30480" numCol="1" spcCol="1270" anchor="ctr" anchorCtr="0">
                <a:noAutofit/>
              </a:bodyPr>
              <a:lstStyle/>
              <a:p>
                <a:pPr marL="0" lvl="0" indent="0" algn="ctr" defTabSz="71120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altLang="ko-KR" sz="1600" kern="12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동녘M" pitchFamily="18" charset="-127"/>
                    <a:ea typeface="HY동녘M" pitchFamily="18" charset="-127"/>
                  </a:rPr>
                  <a:t>Tip</a:t>
                </a:r>
                <a:endParaRPr lang="ko-KR" altLang="en-US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endParaRPr>
              </a:p>
            </p:txBody>
          </p:sp>
        </p:grpSp>
      </p:grpSp>
      <p:sp>
        <p:nvSpPr>
          <p:cNvPr id="57" name="슬라이드 번호 개체 틀 1">
            <a:extLst>
              <a:ext uri="{FF2B5EF4-FFF2-40B4-BE49-F238E27FC236}">
                <a16:creationId xmlns:a16="http://schemas.microsoft.com/office/drawing/2014/main" id="{37D7B5A1-C11C-48D2-A315-E96132B63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47470" y="9945043"/>
            <a:ext cx="1806153" cy="571267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pic>
        <p:nvPicPr>
          <p:cNvPr id="46" name="그림 45">
            <a:extLst>
              <a:ext uri="{FF2B5EF4-FFF2-40B4-BE49-F238E27FC236}">
                <a16:creationId xmlns:a16="http://schemas.microsoft.com/office/drawing/2014/main" id="{EEDD4FFA-E831-4A3E-827B-4AE20840AB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1" y="794519"/>
            <a:ext cx="7601653" cy="809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57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그룹 37">
            <a:extLst>
              <a:ext uri="{FF2B5EF4-FFF2-40B4-BE49-F238E27FC236}">
                <a16:creationId xmlns:a16="http://schemas.microsoft.com/office/drawing/2014/main" id="{BF49924B-2ABF-43B8-8060-505694906CC5}"/>
              </a:ext>
            </a:extLst>
          </p:cNvPr>
          <p:cNvGrpSpPr/>
          <p:nvPr/>
        </p:nvGrpSpPr>
        <p:grpSpPr>
          <a:xfrm>
            <a:off x="539451" y="9061460"/>
            <a:ext cx="6971959" cy="1274611"/>
            <a:chOff x="398329" y="186758"/>
            <a:chExt cx="6178265" cy="1274611"/>
          </a:xfrm>
        </p:grpSpPr>
        <p:sp>
          <p:nvSpPr>
            <p:cNvPr id="39" name="사각형: 둥근 위쪽 모서리 38">
              <a:extLst>
                <a:ext uri="{FF2B5EF4-FFF2-40B4-BE49-F238E27FC236}">
                  <a16:creationId xmlns:a16="http://schemas.microsoft.com/office/drawing/2014/main" id="{40E3E59D-6038-4F58-9B1F-8C0B9B43A5CB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사각형: 둥근 위쪽 모서리 4">
              <a:extLst>
                <a:ext uri="{FF2B5EF4-FFF2-40B4-BE49-F238E27FC236}">
                  <a16:creationId xmlns:a16="http://schemas.microsoft.com/office/drawing/2014/main" id="{E72CA0DC-C2E0-4C50-ACFF-C710936F802D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altLang="ko-KR" sz="1200" b="1" spc="-60" dirty="0">
                  <a:latin typeface="맑은 고딕" pitchFamily="50" charset="-127"/>
                </a:rPr>
                <a:t>[</a:t>
              </a:r>
              <a:r>
                <a:rPr lang="ko-KR" altLang="en-US" sz="1200" b="1" spc="-60" dirty="0">
                  <a:latin typeface="맑은 고딕" pitchFamily="50" charset="-127"/>
                </a:rPr>
                <a:t>등록금실행</a:t>
              </a:r>
              <a:r>
                <a:rPr lang="en-US" altLang="ko-KR" sz="1200" b="1" spc="-60" dirty="0">
                  <a:latin typeface="맑은 고딕" pitchFamily="50" charset="-127"/>
                </a:rPr>
                <a:t>]</a:t>
              </a:r>
              <a:r>
                <a:rPr lang="ko-KR" altLang="en-US" sz="1200" b="1" spc="-60" dirty="0">
                  <a:latin typeface="맑은 고딕" pitchFamily="50" charset="-127"/>
                </a:rPr>
                <a:t> 버튼 클릭 시</a:t>
              </a:r>
              <a:r>
                <a:rPr lang="en-US" altLang="ko-KR" sz="1200" b="1" spc="-60" dirty="0">
                  <a:latin typeface="맑은 고딕" pitchFamily="50" charset="-127"/>
                </a:rPr>
                <a:t> </a:t>
              </a:r>
              <a:r>
                <a:rPr lang="ko-KR" altLang="en-US" sz="1200" b="1" spc="-60" dirty="0">
                  <a:latin typeface="맑은 고딕" pitchFamily="50" charset="-127"/>
                </a:rPr>
                <a:t>대출 실행 페이지로 연결됨</a:t>
              </a:r>
              <a:endParaRPr lang="en-US" altLang="ko-KR" sz="1200" b="1" spc="-60" dirty="0">
                <a:latin typeface="맑은 고딕" pitchFamily="50" charset="-127"/>
              </a:endParaRPr>
            </a:p>
            <a:p>
              <a:pPr lvl="0"/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대출 신청 시 입력한 정보 확인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개인정보는 마이페이지에서 수정 가능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학자금대출 실행할 </a:t>
              </a: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소속기관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재확인</a:t>
              </a:r>
            </a:p>
            <a:p>
              <a:pPr lvl="0"/>
              <a:endParaRPr lang="ko-KR" altLang="en-US" sz="1200" b="1" dirty="0">
                <a:highlight>
                  <a:srgbClr val="FFFF00"/>
                </a:highlight>
                <a:latin typeface="맑은 고딕" pitchFamily="50" charset="-127"/>
              </a:endParaRP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D6146ED3-D6C4-405D-A96A-2C022ABE9CD2}"/>
              </a:ext>
            </a:extLst>
          </p:cNvPr>
          <p:cNvGrpSpPr/>
          <p:nvPr/>
        </p:nvGrpSpPr>
        <p:grpSpPr>
          <a:xfrm>
            <a:off x="163786" y="9048700"/>
            <a:ext cx="466179" cy="1300135"/>
            <a:chOff x="22664" y="173998"/>
            <a:chExt cx="455751" cy="1300135"/>
          </a:xfrm>
        </p:grpSpPr>
        <p:sp>
          <p:nvSpPr>
            <p:cNvPr id="42" name="사각형: 둥근 모서리 41">
              <a:extLst>
                <a:ext uri="{FF2B5EF4-FFF2-40B4-BE49-F238E27FC236}">
                  <a16:creationId xmlns:a16="http://schemas.microsoft.com/office/drawing/2014/main" id="{35C45A5F-1F75-44CB-BBDD-E2DBA28BAB66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사각형: 둥근 모서리 6">
              <a:extLst>
                <a:ext uri="{FF2B5EF4-FFF2-40B4-BE49-F238E27FC236}">
                  <a16:creationId xmlns:a16="http://schemas.microsoft.com/office/drawing/2014/main" id="{1363B99E-EF2A-4E22-919D-F59204DD8D93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44" name="슬라이드 번호 개체 틀 1">
            <a:extLst>
              <a:ext uri="{FF2B5EF4-FFF2-40B4-BE49-F238E27FC236}">
                <a16:creationId xmlns:a16="http://schemas.microsoft.com/office/drawing/2014/main" id="{D042BBCF-4B57-4CE9-9763-E0644CE78226}"/>
              </a:ext>
            </a:extLst>
          </p:cNvPr>
          <p:cNvSpPr txBox="1">
            <a:spLocks/>
          </p:cNvSpPr>
          <p:nvPr/>
        </p:nvSpPr>
        <p:spPr>
          <a:xfrm>
            <a:off x="5732538" y="10149226"/>
            <a:ext cx="1789051" cy="511766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45" name="모서리가 둥근 직사각형 237">
            <a:extLst>
              <a:ext uri="{FF2B5EF4-FFF2-40B4-BE49-F238E27FC236}">
                <a16:creationId xmlns:a16="http://schemas.microsoft.com/office/drawing/2014/main" id="{8DA65E76-9016-4C54-83DB-216CE6789391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8D511C7C-FC94-4B42-90E0-E889DFB17E20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B247E38-F084-49C7-B726-610EBFABB972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99E468-9349-4709-A92F-8972F5419887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52" name="그림 51">
            <a:extLst>
              <a:ext uri="{FF2B5EF4-FFF2-40B4-BE49-F238E27FC236}">
                <a16:creationId xmlns:a16="http://schemas.microsoft.com/office/drawing/2014/main" id="{A086CFAD-E2BB-4FC9-B949-8D1D21211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6" y="761834"/>
            <a:ext cx="7573693" cy="81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098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29" name="슬라이드 번호 개체 틀 1">
            <a:extLst>
              <a:ext uri="{FF2B5EF4-FFF2-40B4-BE49-F238E27FC236}">
                <a16:creationId xmlns:a16="http://schemas.microsoft.com/office/drawing/2014/main" id="{A3936754-51C9-4C4A-B8A7-602D49387A8C}"/>
              </a:ext>
            </a:extLst>
          </p:cNvPr>
          <p:cNvSpPr txBox="1">
            <a:spLocks/>
          </p:cNvSpPr>
          <p:nvPr/>
        </p:nvSpPr>
        <p:spPr>
          <a:xfrm>
            <a:off x="4908861" y="9923877"/>
            <a:ext cx="1792853" cy="511766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5</a:t>
            </a:fld>
            <a:endParaRPr lang="ko-KR" altLang="en-US"/>
          </a:p>
        </p:txBody>
      </p: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88DBCAF7-5340-452F-B99B-DE2015FEB200}"/>
              </a:ext>
            </a:extLst>
          </p:cNvPr>
          <p:cNvGrpSpPr/>
          <p:nvPr/>
        </p:nvGrpSpPr>
        <p:grpSpPr>
          <a:xfrm>
            <a:off x="584418" y="9109999"/>
            <a:ext cx="6986774" cy="1274611"/>
            <a:chOff x="398329" y="186758"/>
            <a:chExt cx="6178265" cy="1274611"/>
          </a:xfrm>
        </p:grpSpPr>
        <p:sp>
          <p:nvSpPr>
            <p:cNvPr id="32" name="사각형: 둥근 위쪽 모서리 31">
              <a:extLst>
                <a:ext uri="{FF2B5EF4-FFF2-40B4-BE49-F238E27FC236}">
                  <a16:creationId xmlns:a16="http://schemas.microsoft.com/office/drawing/2014/main" id="{6E28099F-DD3A-4BE8-92AE-4202CCB623C8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사각형: 둥근 위쪽 모서리 4">
              <a:extLst>
                <a:ext uri="{FF2B5EF4-FFF2-40B4-BE49-F238E27FC236}">
                  <a16:creationId xmlns:a16="http://schemas.microsoft.com/office/drawing/2014/main" id="{6EEFFAB5-F149-4ADE-A28C-D046C06FE85A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계좌정보 등록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 err="1">
                  <a:latin typeface="맑은 고딕" pitchFamily="50" charset="-127"/>
                </a:rPr>
                <a:t>자동이체계좌</a:t>
              </a:r>
              <a:r>
                <a:rPr lang="ko-KR" altLang="en-US" sz="1200" b="1" dirty="0">
                  <a:latin typeface="맑은 고딕" pitchFamily="50" charset="-127"/>
                </a:rPr>
                <a:t> 및 본인입출금 계좌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  </a:t>
              </a:r>
              <a:r>
                <a:rPr lang="ko-KR" altLang="en-US" sz="1200" b="1" dirty="0" err="1">
                  <a:latin typeface="맑은 고딕" pitchFamily="50" charset="-127"/>
                </a:rPr>
                <a:t>자동이체계좌</a:t>
              </a:r>
              <a:r>
                <a:rPr lang="en-US" altLang="ko-KR" sz="1200" b="1" dirty="0">
                  <a:latin typeface="맑은 고딕" pitchFamily="50" charset="-127"/>
                </a:rPr>
                <a:t>: </a:t>
              </a:r>
              <a:r>
                <a:rPr lang="ko-KR" altLang="en-US" sz="1200" b="1" dirty="0">
                  <a:latin typeface="맑은 고딕" pitchFamily="50" charset="-127"/>
                </a:rPr>
                <a:t>이자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원리금 상환용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  </a:t>
              </a:r>
              <a:r>
                <a:rPr lang="ko-KR" altLang="en-US" sz="1200" b="1" dirty="0">
                  <a:latin typeface="맑은 고딕" pitchFamily="50" charset="-127"/>
                </a:rPr>
                <a:t>본인입출금계좌</a:t>
              </a:r>
              <a:r>
                <a:rPr lang="en-US" altLang="ko-KR" sz="1200" b="1" dirty="0">
                  <a:latin typeface="맑은 고딕" pitchFamily="50" charset="-127"/>
                </a:rPr>
                <a:t>: </a:t>
              </a:r>
              <a:r>
                <a:rPr lang="ko-KR" altLang="en-US" sz="1200" b="1" dirty="0">
                  <a:latin typeface="맑은 고딕" pitchFamily="50" charset="-127"/>
                </a:rPr>
                <a:t>등록금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en-US" altLang="ko-KR" sz="1200" b="1" dirty="0">
                  <a:latin typeface="맑은 고딕" pitchFamily="50" charset="-127"/>
                </a:rPr>
                <a:t>) </a:t>
              </a:r>
              <a:r>
                <a:rPr lang="ko-KR" altLang="en-US" sz="1200" b="1" dirty="0">
                  <a:latin typeface="맑은 고딕" pitchFamily="50" charset="-127"/>
                </a:rPr>
                <a:t>반환용</a:t>
              </a:r>
              <a:endParaRPr lang="en-US" altLang="ko-KR" sz="1200" b="1" dirty="0">
                <a:highlight>
                  <a:srgbClr val="FFFF00"/>
                </a:highlight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기존에 등록된 계좌 사용 시 </a:t>
              </a:r>
              <a:r>
                <a:rPr lang="en-US" altLang="ko-KR" sz="1200" b="1" dirty="0">
                  <a:latin typeface="맑은 고딕" pitchFamily="50" charset="-127"/>
                </a:rPr>
                <a:t>“</a:t>
              </a:r>
              <a:r>
                <a:rPr lang="ko-KR" altLang="en-US" sz="1200" b="1" dirty="0">
                  <a:latin typeface="맑은 고딕" pitchFamily="50" charset="-127"/>
                </a:rPr>
                <a:t>수취계좌 조회＂ 필요</a:t>
              </a:r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9B0B675-CA68-4E2B-A1E8-A15339AB1152}"/>
              </a:ext>
            </a:extLst>
          </p:cNvPr>
          <p:cNvGrpSpPr/>
          <p:nvPr/>
        </p:nvGrpSpPr>
        <p:grpSpPr>
          <a:xfrm>
            <a:off x="159151" y="9097238"/>
            <a:ext cx="515392" cy="1300135"/>
            <a:chOff x="22664" y="173998"/>
            <a:chExt cx="455751" cy="1300135"/>
          </a:xfrm>
        </p:grpSpPr>
        <p:sp>
          <p:nvSpPr>
            <p:cNvPr id="35" name="사각형: 둥근 모서리 34">
              <a:extLst>
                <a:ext uri="{FF2B5EF4-FFF2-40B4-BE49-F238E27FC236}">
                  <a16:creationId xmlns:a16="http://schemas.microsoft.com/office/drawing/2014/main" id="{C3E2C933-BBD4-449A-97B8-AA854FBD17AA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사각형: 둥근 모서리 6">
              <a:extLst>
                <a:ext uri="{FF2B5EF4-FFF2-40B4-BE49-F238E27FC236}">
                  <a16:creationId xmlns:a16="http://schemas.microsoft.com/office/drawing/2014/main" id="{F171C4C4-5B22-44A7-B76E-BE875A3B81B6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37" name="슬라이드 번호 개체 틀 1">
            <a:extLst>
              <a:ext uri="{FF2B5EF4-FFF2-40B4-BE49-F238E27FC236}">
                <a16:creationId xmlns:a16="http://schemas.microsoft.com/office/drawing/2014/main" id="{073EDC6B-F88B-477C-BB40-622296CD0C10}"/>
              </a:ext>
            </a:extLst>
          </p:cNvPr>
          <p:cNvSpPr txBox="1">
            <a:spLocks/>
          </p:cNvSpPr>
          <p:nvPr/>
        </p:nvSpPr>
        <p:spPr>
          <a:xfrm>
            <a:off x="5536759" y="10007097"/>
            <a:ext cx="1792853" cy="5117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D4D2631A-7FBF-43BF-8D2D-CBA77F441828}"/>
              </a:ext>
            </a:extLst>
          </p:cNvPr>
          <p:cNvGrpSpPr/>
          <p:nvPr/>
        </p:nvGrpSpPr>
        <p:grpSpPr>
          <a:xfrm>
            <a:off x="908291" y="9495531"/>
            <a:ext cx="232114" cy="210425"/>
            <a:chOff x="-2250355" y="9105230"/>
            <a:chExt cx="245955" cy="245955"/>
          </a:xfrm>
        </p:grpSpPr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E9CC6053-664A-4EE5-A4BD-7D2571CD87A1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0" name="자유형: 도형 39">
              <a:extLst>
                <a:ext uri="{FF2B5EF4-FFF2-40B4-BE49-F238E27FC236}">
                  <a16:creationId xmlns:a16="http://schemas.microsoft.com/office/drawing/2014/main" id="{B5096A93-63FA-40ED-818C-0224401AF3E3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56C7E41A-D8EF-4E9F-937B-AE429E9BC413}"/>
              </a:ext>
            </a:extLst>
          </p:cNvPr>
          <p:cNvGrpSpPr/>
          <p:nvPr/>
        </p:nvGrpSpPr>
        <p:grpSpPr>
          <a:xfrm>
            <a:off x="908291" y="9812718"/>
            <a:ext cx="232114" cy="210425"/>
            <a:chOff x="-2250355" y="9105230"/>
            <a:chExt cx="245955" cy="245955"/>
          </a:xfrm>
        </p:grpSpPr>
        <p:sp>
          <p:nvSpPr>
            <p:cNvPr id="42" name="타원 41">
              <a:extLst>
                <a:ext uri="{FF2B5EF4-FFF2-40B4-BE49-F238E27FC236}">
                  <a16:creationId xmlns:a16="http://schemas.microsoft.com/office/drawing/2014/main" id="{02900BC0-3413-4F8A-8E6E-995BC67EB5BD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3" name="자유형: 도형 42">
              <a:extLst>
                <a:ext uri="{FF2B5EF4-FFF2-40B4-BE49-F238E27FC236}">
                  <a16:creationId xmlns:a16="http://schemas.microsoft.com/office/drawing/2014/main" id="{CF3607E0-12FA-48EA-9975-E7186CC90F59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44" name="모서리가 둥근 직사각형 237">
            <a:extLst>
              <a:ext uri="{FF2B5EF4-FFF2-40B4-BE49-F238E27FC236}">
                <a16:creationId xmlns:a16="http://schemas.microsoft.com/office/drawing/2014/main" id="{85813F38-2DE7-4655-8A9E-395FA8B466D6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D0AC95D-B3AF-4D09-B1D0-064FAC848E2C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5875CE0-C0A1-4739-8A5F-368935399770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665B5F-4BD5-4C4F-9AA8-BE29FB95DD7D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48" name="그림 47">
            <a:extLst>
              <a:ext uri="{FF2B5EF4-FFF2-40B4-BE49-F238E27FC236}">
                <a16:creationId xmlns:a16="http://schemas.microsoft.com/office/drawing/2014/main" id="{74A12117-610D-404E-8DAA-CDC21D2A8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28" y="796072"/>
            <a:ext cx="7554145" cy="823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027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892BAFC-6A9F-4834-BDEC-E363EA02D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35" y="1209321"/>
            <a:ext cx="7354632" cy="7620008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3DC19750-EF6E-4FD8-806B-73FB93859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4800" y="1900585"/>
            <a:ext cx="4591050" cy="665048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66957" y="1224608"/>
            <a:ext cx="7354633" cy="760472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CF363C-5B75-4E18-8003-AA9CBBCF1EDD}"/>
              </a:ext>
            </a:extLst>
          </p:cNvPr>
          <p:cNvSpPr txBox="1"/>
          <p:nvPr/>
        </p:nvSpPr>
        <p:spPr>
          <a:xfrm>
            <a:off x="2601053" y="5072568"/>
            <a:ext cx="2421400" cy="2923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300" b="1" dirty="0">
                <a:solidFill>
                  <a:srgbClr val="002060"/>
                </a:solidFill>
              </a:rPr>
              <a:t>선택경비 대출여부 선택 가능</a:t>
            </a:r>
          </a:p>
        </p:txBody>
      </p: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7A2B9877-D1BD-4A5B-89F5-5E3A94EB1523}"/>
              </a:ext>
            </a:extLst>
          </p:cNvPr>
          <p:cNvCxnSpPr/>
          <p:nvPr/>
        </p:nvCxnSpPr>
        <p:spPr>
          <a:xfrm flipH="1">
            <a:off x="2169005" y="5218762"/>
            <a:ext cx="43204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슬라이드 번호 개체 틀 1">
            <a:extLst>
              <a:ext uri="{FF2B5EF4-FFF2-40B4-BE49-F238E27FC236}">
                <a16:creationId xmlns:a16="http://schemas.microsoft.com/office/drawing/2014/main" id="{46EBA2A5-6CAB-45E8-92D5-24AC96DF135B}"/>
              </a:ext>
            </a:extLst>
          </p:cNvPr>
          <p:cNvSpPr txBox="1">
            <a:spLocks/>
          </p:cNvSpPr>
          <p:nvPr/>
        </p:nvSpPr>
        <p:spPr>
          <a:xfrm>
            <a:off x="5500537" y="989192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12" name="슬라이드 번호 개체 틀 1">
            <a:extLst>
              <a:ext uri="{FF2B5EF4-FFF2-40B4-BE49-F238E27FC236}">
                <a16:creationId xmlns:a16="http://schemas.microsoft.com/office/drawing/2014/main" id="{EBE6D08C-5D27-40F4-BACD-BFAA8AFD2839}"/>
              </a:ext>
            </a:extLst>
          </p:cNvPr>
          <p:cNvSpPr txBox="1">
            <a:spLocks/>
          </p:cNvSpPr>
          <p:nvPr/>
        </p:nvSpPr>
        <p:spPr>
          <a:xfrm>
            <a:off x="4861928" y="9870757"/>
            <a:ext cx="1792853" cy="511766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6</a:t>
            </a:fld>
            <a:endParaRPr lang="ko-KR" altLang="en-US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308F5132-813D-452E-9658-186A50A1D69A}"/>
              </a:ext>
            </a:extLst>
          </p:cNvPr>
          <p:cNvGrpSpPr/>
          <p:nvPr/>
        </p:nvGrpSpPr>
        <p:grpSpPr>
          <a:xfrm>
            <a:off x="602450" y="9074267"/>
            <a:ext cx="6986774" cy="1274611"/>
            <a:chOff x="398329" y="186758"/>
            <a:chExt cx="6178265" cy="1274611"/>
          </a:xfrm>
        </p:grpSpPr>
        <p:sp>
          <p:nvSpPr>
            <p:cNvPr id="14" name="사각형: 둥근 위쪽 모서리 13">
              <a:extLst>
                <a:ext uri="{FF2B5EF4-FFF2-40B4-BE49-F238E27FC236}">
                  <a16:creationId xmlns:a16="http://schemas.microsoft.com/office/drawing/2014/main" id="{CC19953B-08FD-4A9C-B581-2D97C0F76EC1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사각형: 둥근 위쪽 모서리 4">
              <a:extLst>
                <a:ext uri="{FF2B5EF4-FFF2-40B4-BE49-F238E27FC236}">
                  <a16:creationId xmlns:a16="http://schemas.microsoft.com/office/drawing/2014/main" id="{DF4E4C85-FC5E-4F4B-8508-F7971437304E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학점은행제 기관에서 업로드 한 수납원장 정보로 구성</a:t>
              </a: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합계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= </a:t>
              </a:r>
              <a:r>
                <a:rPr lang="ko-KR" altLang="en-US" sz="1200" b="1" dirty="0">
                  <a:latin typeface="맑은 고딕" pitchFamily="50" charset="-127"/>
                </a:rPr>
                <a:t>필수경비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+ </a:t>
              </a:r>
              <a:r>
                <a:rPr lang="ko-KR" altLang="en-US" sz="1200" b="1" dirty="0">
                  <a:latin typeface="맑은 고딕" pitchFamily="50" charset="-127"/>
                </a:rPr>
                <a:t>선택경비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</a:t>
              </a:r>
              <a:r>
                <a:rPr lang="en-US" altLang="ko-KR" sz="1200" dirty="0">
                  <a:latin typeface="맑은 고딕" pitchFamily="50" charset="-127"/>
                </a:rPr>
                <a:t>※</a:t>
              </a:r>
              <a:r>
                <a:rPr lang="ko-KR" altLang="en-US" sz="1200" dirty="0">
                  <a:latin typeface="맑은 고딕" pitchFamily="50" charset="-127"/>
                </a:rPr>
                <a:t> 선택경비는 학습자가 대출 여부 선택 가능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02CAB0C4-0B0D-4374-A795-988036AA56F5}"/>
              </a:ext>
            </a:extLst>
          </p:cNvPr>
          <p:cNvGrpSpPr/>
          <p:nvPr/>
        </p:nvGrpSpPr>
        <p:grpSpPr>
          <a:xfrm>
            <a:off x="112218" y="9044118"/>
            <a:ext cx="515392" cy="1300135"/>
            <a:chOff x="22664" y="173998"/>
            <a:chExt cx="455751" cy="1300135"/>
          </a:xfrm>
        </p:grpSpPr>
        <p:sp>
          <p:nvSpPr>
            <p:cNvPr id="19" name="사각형: 둥근 모서리 18">
              <a:extLst>
                <a:ext uri="{FF2B5EF4-FFF2-40B4-BE49-F238E27FC236}">
                  <a16:creationId xmlns:a16="http://schemas.microsoft.com/office/drawing/2014/main" id="{6DC48259-D056-4D71-9BB3-0A8BE59E5DF0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사각형: 둥근 모서리 6">
              <a:extLst>
                <a:ext uri="{FF2B5EF4-FFF2-40B4-BE49-F238E27FC236}">
                  <a16:creationId xmlns:a16="http://schemas.microsoft.com/office/drawing/2014/main" id="{BEE8992A-0AAC-45AF-AE27-EB707B367E97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21" name="슬라이드 번호 개체 틀 1">
            <a:extLst>
              <a:ext uri="{FF2B5EF4-FFF2-40B4-BE49-F238E27FC236}">
                <a16:creationId xmlns:a16="http://schemas.microsoft.com/office/drawing/2014/main" id="{A3C94B44-2D44-4751-A186-0FA652AB68FC}"/>
              </a:ext>
            </a:extLst>
          </p:cNvPr>
          <p:cNvSpPr txBox="1">
            <a:spLocks/>
          </p:cNvSpPr>
          <p:nvPr/>
        </p:nvSpPr>
        <p:spPr>
          <a:xfrm>
            <a:off x="5489826" y="9953977"/>
            <a:ext cx="1792853" cy="5117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31" name="모서리가 둥근 직사각형 237">
            <a:extLst>
              <a:ext uri="{FF2B5EF4-FFF2-40B4-BE49-F238E27FC236}">
                <a16:creationId xmlns:a16="http://schemas.microsoft.com/office/drawing/2014/main" id="{3453937C-8990-4332-82D4-4EC32BA364EB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188DAE6C-07CA-49D5-96F9-4625C6566FC6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5BE050-0BF8-4D25-9CCD-C1478C3CC426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8E9659E-E89B-42D5-B840-258A9DF61949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37" name="Picture 3">
            <a:extLst>
              <a:ext uri="{FF2B5EF4-FFF2-40B4-BE49-F238E27FC236}">
                <a16:creationId xmlns:a16="http://schemas.microsoft.com/office/drawing/2014/main" id="{898D90EF-210D-43B0-A062-2093646A9B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503" y="864574"/>
            <a:ext cx="3071334" cy="535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직사각형 37">
            <a:extLst>
              <a:ext uri="{FF2B5EF4-FFF2-40B4-BE49-F238E27FC236}">
                <a16:creationId xmlns:a16="http://schemas.microsoft.com/office/drawing/2014/main" id="{95C9F5A1-4460-437E-81BA-8E5478E70C76}"/>
              </a:ext>
            </a:extLst>
          </p:cNvPr>
          <p:cNvSpPr/>
          <p:nvPr/>
        </p:nvSpPr>
        <p:spPr>
          <a:xfrm>
            <a:off x="495349" y="970024"/>
            <a:ext cx="2435282" cy="3354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580" dirty="0">
                <a:latin typeface="HY헤드라인M" pitchFamily="18" charset="-127"/>
                <a:ea typeface="HY헤드라인M" pitchFamily="18" charset="-127"/>
              </a:rPr>
              <a:t>Step 2. </a:t>
            </a:r>
            <a:r>
              <a:rPr lang="ko-KR" altLang="en-US" sz="1580" dirty="0">
                <a:latin typeface="HY헤드라인M" pitchFamily="18" charset="-127"/>
                <a:ea typeface="HY헤드라인M" pitchFamily="18" charset="-127"/>
              </a:rPr>
              <a:t>대출조건 입력</a:t>
            </a:r>
            <a:r>
              <a:rPr lang="en-US" altLang="ko-KR" sz="1580" dirty="0">
                <a:latin typeface="HY헤드라인M" pitchFamily="18" charset="-127"/>
                <a:ea typeface="HY헤드라인M" pitchFamily="18" charset="-127"/>
              </a:rPr>
              <a:t>(2)</a:t>
            </a:r>
            <a:endParaRPr lang="ko-KR" altLang="en-US" sz="1580" dirty="0"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9963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237">
            <a:extLst>
              <a:ext uri="{FF2B5EF4-FFF2-40B4-BE49-F238E27FC236}">
                <a16:creationId xmlns:a16="http://schemas.microsoft.com/office/drawing/2014/main" id="{14C6BAEB-0DB5-4871-9021-7B82581E5E71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FE251CA-F5C5-4FC1-9954-6F05AC23C2EA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C8555C-7627-4DEB-9316-5C722F243F4F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3249FE-046E-4201-859D-59C0820A4189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0A943A94-48E6-44FD-B44E-E1613AE68541}"/>
              </a:ext>
            </a:extLst>
          </p:cNvPr>
          <p:cNvGrpSpPr/>
          <p:nvPr/>
        </p:nvGrpSpPr>
        <p:grpSpPr>
          <a:xfrm>
            <a:off x="549289" y="8435968"/>
            <a:ext cx="6986774" cy="2169247"/>
            <a:chOff x="398330" y="186758"/>
            <a:chExt cx="6178265" cy="1274611"/>
          </a:xfrm>
        </p:grpSpPr>
        <p:sp>
          <p:nvSpPr>
            <p:cNvPr id="28" name="사각형: 둥근 위쪽 모서리 27">
              <a:extLst>
                <a:ext uri="{FF2B5EF4-FFF2-40B4-BE49-F238E27FC236}">
                  <a16:creationId xmlns:a16="http://schemas.microsoft.com/office/drawing/2014/main" id="{C662C322-9C41-49DE-A033-C051B2026D6D}"/>
                </a:ext>
              </a:extLst>
            </p:cNvPr>
            <p:cNvSpPr/>
            <p:nvPr/>
          </p:nvSpPr>
          <p:spPr>
            <a:xfrm rot="5400000">
              <a:off x="2850157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사각형: 둥근 위쪽 모서리 4">
              <a:extLst>
                <a:ext uri="{FF2B5EF4-FFF2-40B4-BE49-F238E27FC236}">
                  <a16:creationId xmlns:a16="http://schemas.microsoft.com/office/drawing/2014/main" id="{3EB6CA47-9EAB-4CB9-9B6F-AE72CEF13BB7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대출금액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= 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합계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– </a:t>
              </a:r>
              <a:r>
                <a:rPr lang="ko-KR" altLang="en-US" sz="1200" b="1" dirty="0">
                  <a:latin typeface="맑은 고딕" pitchFamily="50" charset="-127"/>
                </a:rPr>
                <a:t>타기관학자금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– </a:t>
              </a:r>
              <a:r>
                <a:rPr lang="ko-KR" altLang="en-US" sz="1200" b="1" dirty="0">
                  <a:latin typeface="맑은 고딕" pitchFamily="50" charset="-127"/>
                </a:rPr>
                <a:t>장학금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– </a:t>
              </a:r>
              <a:r>
                <a:rPr lang="ko-KR" altLang="en-US" sz="1200" b="1" dirty="0">
                  <a:latin typeface="맑은 고딕" pitchFamily="50" charset="-127"/>
                </a:rPr>
                <a:t>예치금 </a:t>
              </a:r>
              <a:r>
                <a:rPr lang="en-US" altLang="en-US" sz="1200" b="1" dirty="0">
                  <a:latin typeface="맑은 고딕" pitchFamily="50" charset="-127"/>
                  <a:ea typeface="맑은 고딕" pitchFamily="50" charset="-127"/>
                </a:rPr>
                <a:t>- </a:t>
              </a:r>
              <a:r>
                <a:rPr lang="ko-KR" altLang="en-US" sz="1200" b="1" dirty="0">
                  <a:latin typeface="맑은 고딕" pitchFamily="50" charset="-127"/>
                </a:rPr>
                <a:t>본인납부금액</a:t>
              </a: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   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본인납부금액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r>
                <a:rPr lang="ko-KR" altLang="en-US" sz="1200" b="1" dirty="0">
                  <a:latin typeface="맑은 고딕" pitchFamily="50" charset="-127"/>
                </a:rPr>
                <a:t> 본인 입출금계좌에서 해당 금액 출금하고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재단 대출금액과 합한 금액을 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                            </a:t>
              </a:r>
              <a:r>
                <a:rPr lang="ko-KR" altLang="en-US" sz="1200" b="1" dirty="0">
                  <a:latin typeface="맑은 고딕" pitchFamily="50" charset="-127"/>
                </a:rPr>
                <a:t>학점은행제 기관으로 입금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dirty="0">
                  <a:latin typeface="맑은 고딕" pitchFamily="50" charset="-127"/>
                </a:rPr>
                <a:t>           </a:t>
              </a:r>
              <a:r>
                <a:rPr lang="ko-KR" altLang="en-US" sz="1200" dirty="0">
                  <a:latin typeface="맑은 고딕" pitchFamily="50" charset="-127"/>
                </a:rPr>
                <a:t> </a:t>
              </a:r>
              <a:r>
                <a:rPr lang="en-US" altLang="ko-KR" sz="1200" dirty="0">
                  <a:latin typeface="맑은 고딕" pitchFamily="50" charset="-127"/>
                </a:rPr>
                <a:t>※ </a:t>
              </a:r>
              <a:r>
                <a:rPr lang="ko-KR" altLang="en-US" sz="1200" dirty="0">
                  <a:latin typeface="맑은 고딕" pitchFamily="50" charset="-127"/>
                </a:rPr>
                <a:t>입출금계좌 잔고 부족 시 실행오류 발생</a:t>
              </a:r>
              <a:endParaRPr lang="en-US" altLang="ko-KR" sz="1200" dirty="0">
                <a:latin typeface="맑은 고딕" pitchFamily="50" charset="-127"/>
              </a:endParaRPr>
            </a:p>
            <a:p>
              <a:pPr lvl="0"/>
              <a:endParaRPr lang="ko-KR" altLang="en-US" sz="1200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    </a:t>
              </a:r>
              <a:r>
                <a:rPr lang="ko-KR" altLang="en-US" sz="1200" b="1" u="sng" dirty="0">
                  <a:latin typeface="맑은 고딕" pitchFamily="50" charset="-127"/>
                </a:rPr>
                <a:t>최소 대출 금액 </a:t>
              </a:r>
              <a:r>
                <a:rPr lang="en-US" altLang="en-US" sz="1200" b="1" u="sng" dirty="0">
                  <a:latin typeface="맑은 고딕" pitchFamily="50" charset="-127"/>
                  <a:ea typeface="맑은 고딕" pitchFamily="50" charset="-127"/>
                </a:rPr>
                <a:t>: </a:t>
              </a:r>
              <a:r>
                <a:rPr lang="ko-KR" altLang="en-US" sz="1200" b="1" u="sng" dirty="0">
                  <a:latin typeface="맑은 고딕" pitchFamily="50" charset="-127"/>
                </a:rPr>
                <a:t>등록금 </a:t>
              </a:r>
              <a:r>
                <a:rPr lang="en-US" altLang="en-US" sz="1200" b="1" u="sng" dirty="0">
                  <a:latin typeface="맑은 고딕" pitchFamily="50" charset="-127"/>
                  <a:ea typeface="맑은 고딕" pitchFamily="50" charset="-127"/>
                </a:rPr>
                <a:t>10</a:t>
              </a:r>
              <a:r>
                <a:rPr lang="ko-KR" altLang="en-US" sz="1200" b="1" u="sng" dirty="0">
                  <a:latin typeface="맑은 고딕" pitchFamily="50" charset="-127"/>
                </a:rPr>
                <a:t>만원 이상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대출금액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계좌 정보 확인 후 </a:t>
              </a:r>
              <a:r>
                <a:rPr lang="en-US" altLang="ko-KR" sz="1200" b="1" dirty="0">
                  <a:latin typeface="맑은 고딕" pitchFamily="50" charset="-127"/>
                </a:rPr>
                <a:t>[</a:t>
              </a:r>
              <a:r>
                <a:rPr lang="ko-KR" altLang="en-US" sz="1200" b="1" dirty="0">
                  <a:latin typeface="맑은 고딕" pitchFamily="50" charset="-127"/>
                </a:rPr>
                <a:t>다음</a:t>
              </a:r>
              <a:r>
                <a:rPr lang="en-US" altLang="ko-KR" sz="1200" b="1" dirty="0">
                  <a:latin typeface="맑은 고딕" pitchFamily="50" charset="-127"/>
                </a:rPr>
                <a:t>]</a:t>
              </a:r>
              <a:r>
                <a:rPr lang="ko-KR" altLang="en-US" sz="1200" b="1" dirty="0">
                  <a:latin typeface="맑은 고딕" pitchFamily="50" charset="-127"/>
                </a:rPr>
                <a:t> 버튼 클릭</a:t>
              </a:r>
              <a:endParaRPr lang="ko-KR" altLang="en-US" sz="1200" b="1" u="sng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 </a:t>
              </a:r>
              <a:r>
                <a:rPr lang="en-US" altLang="ko-KR" sz="1200" b="1" dirty="0">
                  <a:latin typeface="맑은 고딕" pitchFamily="50" charset="-127"/>
                </a:rPr>
                <a:t>[</a:t>
              </a:r>
              <a:r>
                <a:rPr lang="ko-KR" altLang="en-US" sz="1200" b="1" dirty="0">
                  <a:latin typeface="맑은 고딕" pitchFamily="50" charset="-127"/>
                </a:rPr>
                <a:t>팝업</a:t>
              </a:r>
              <a:r>
                <a:rPr lang="en-US" altLang="ko-KR" sz="1200" b="1" dirty="0">
                  <a:latin typeface="맑은 고딕" pitchFamily="50" charset="-127"/>
                </a:rPr>
                <a:t>]</a:t>
              </a:r>
              <a:r>
                <a:rPr lang="ko-KR" altLang="en-US" sz="1200" b="1" dirty="0">
                  <a:latin typeface="맑은 고딕" pitchFamily="50" charset="-127"/>
                </a:rPr>
                <a:t> 본인부담금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 err="1">
                  <a:latin typeface="맑은 고딕" pitchFamily="50" charset="-127"/>
                </a:rPr>
                <a:t>학습비</a:t>
              </a:r>
              <a:r>
                <a:rPr lang="ko-KR" altLang="en-US" sz="1200" b="1" dirty="0">
                  <a:latin typeface="맑은 고딕" pitchFamily="50" charset="-127"/>
                </a:rPr>
                <a:t> 대출 금액 확인 후 </a:t>
              </a:r>
              <a:r>
                <a:rPr lang="en-US" altLang="ko-KR" sz="1200" b="1" dirty="0">
                  <a:latin typeface="맑은 고딕" pitchFamily="50" charset="-127"/>
                </a:rPr>
                <a:t>[</a:t>
              </a:r>
              <a:r>
                <a:rPr lang="ko-KR" altLang="en-US" sz="1200" b="1" dirty="0">
                  <a:latin typeface="맑은 고딕" pitchFamily="50" charset="-127"/>
                </a:rPr>
                <a:t>확인</a:t>
              </a:r>
              <a:r>
                <a:rPr lang="en-US" altLang="ko-KR" sz="1200" b="1" dirty="0">
                  <a:latin typeface="맑은 고딕" pitchFamily="50" charset="-127"/>
                </a:rPr>
                <a:t>] </a:t>
              </a:r>
              <a:r>
                <a:rPr lang="ko-KR" altLang="en-US" sz="1200" b="1" dirty="0">
                  <a:latin typeface="맑은 고딕" pitchFamily="50" charset="-127"/>
                </a:rPr>
                <a:t>버튼 클릭하여 다음단계로 이동</a:t>
              </a:r>
            </a:p>
          </p:txBody>
        </p: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F5475267-F185-4604-97AE-974F08B6CC79}"/>
              </a:ext>
            </a:extLst>
          </p:cNvPr>
          <p:cNvGrpSpPr/>
          <p:nvPr/>
        </p:nvGrpSpPr>
        <p:grpSpPr>
          <a:xfrm>
            <a:off x="157429" y="8411541"/>
            <a:ext cx="430886" cy="2251468"/>
            <a:chOff x="22664" y="173998"/>
            <a:chExt cx="455751" cy="1300135"/>
          </a:xfrm>
        </p:grpSpPr>
        <p:sp>
          <p:nvSpPr>
            <p:cNvPr id="31" name="사각형: 둥근 모서리 30">
              <a:extLst>
                <a:ext uri="{FF2B5EF4-FFF2-40B4-BE49-F238E27FC236}">
                  <a16:creationId xmlns:a16="http://schemas.microsoft.com/office/drawing/2014/main" id="{2E034EE9-4E15-40C9-8ACC-3B4256765088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사각형: 둥근 모서리 6">
              <a:extLst>
                <a:ext uri="{FF2B5EF4-FFF2-40B4-BE49-F238E27FC236}">
                  <a16:creationId xmlns:a16="http://schemas.microsoft.com/office/drawing/2014/main" id="{9A2E76B6-94B5-4C99-A708-3E49B5210361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4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4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47AB4B13-1B35-41C0-84DA-06530E5F6799}"/>
              </a:ext>
            </a:extLst>
          </p:cNvPr>
          <p:cNvGrpSpPr/>
          <p:nvPr/>
        </p:nvGrpSpPr>
        <p:grpSpPr>
          <a:xfrm>
            <a:off x="848318" y="9037632"/>
            <a:ext cx="245955" cy="245955"/>
            <a:chOff x="-2250355" y="9105230"/>
            <a:chExt cx="245955" cy="245955"/>
          </a:xfrm>
        </p:grpSpPr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4BB3A04F-1E53-4AC9-BF83-50FF742CBC18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자유형: 도형 35">
              <a:extLst>
                <a:ext uri="{FF2B5EF4-FFF2-40B4-BE49-F238E27FC236}">
                  <a16:creationId xmlns:a16="http://schemas.microsoft.com/office/drawing/2014/main" id="{4FF71D22-910F-4057-B639-14ABDB40BDF6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538F655A-B8AA-4C64-A7FF-FA13D3E03075}"/>
              </a:ext>
            </a:extLst>
          </p:cNvPr>
          <p:cNvGrpSpPr/>
          <p:nvPr/>
        </p:nvGrpSpPr>
        <p:grpSpPr>
          <a:xfrm>
            <a:off x="846548" y="9706259"/>
            <a:ext cx="245955" cy="245955"/>
            <a:chOff x="-2250355" y="9105230"/>
            <a:chExt cx="245955" cy="245955"/>
          </a:xfrm>
        </p:grpSpPr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0DF40CE2-803C-4074-8042-3D6FE5C31FC0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9" name="자유형: 도형 38">
              <a:extLst>
                <a:ext uri="{FF2B5EF4-FFF2-40B4-BE49-F238E27FC236}">
                  <a16:creationId xmlns:a16="http://schemas.microsoft.com/office/drawing/2014/main" id="{1962DAE9-306E-4B80-8589-C1C270172959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22C2862F-0CB4-41E2-B79E-864DF514B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21" y="750362"/>
            <a:ext cx="7462251" cy="759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778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>
            <a:extLst>
              <a:ext uri="{FF2B5EF4-FFF2-40B4-BE49-F238E27FC236}">
                <a16:creationId xmlns:a16="http://schemas.microsoft.com/office/drawing/2014/main" id="{A8AF7097-62EE-411D-9A0E-05A1107D9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34" y="1209321"/>
            <a:ext cx="7354633" cy="7620008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8B46B021-FC46-48D4-9812-4D4B0495E2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320" y="1775112"/>
            <a:ext cx="4562801" cy="657225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7" name="직사각형 6"/>
          <p:cNvSpPr/>
          <p:nvPr/>
        </p:nvSpPr>
        <p:spPr>
          <a:xfrm>
            <a:off x="166957" y="1224608"/>
            <a:ext cx="7354633" cy="760472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84E1212-DA2D-4F9B-8A35-A7111B538EA6}"/>
              </a:ext>
            </a:extLst>
          </p:cNvPr>
          <p:cNvSpPr/>
          <p:nvPr/>
        </p:nvSpPr>
        <p:spPr>
          <a:xfrm>
            <a:off x="456750" y="6343601"/>
            <a:ext cx="4180078" cy="320387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 dirty="0"/>
          </a:p>
        </p:txBody>
      </p:sp>
      <p:cxnSp>
        <p:nvCxnSpPr>
          <p:cNvPr id="10" name="연결선: 꺾임 9">
            <a:extLst>
              <a:ext uri="{FF2B5EF4-FFF2-40B4-BE49-F238E27FC236}">
                <a16:creationId xmlns:a16="http://schemas.microsoft.com/office/drawing/2014/main" id="{F38F51D9-AB29-4B38-B52B-C43748F6D730}"/>
              </a:ext>
            </a:extLst>
          </p:cNvPr>
          <p:cNvCxnSpPr/>
          <p:nvPr/>
        </p:nvCxnSpPr>
        <p:spPr>
          <a:xfrm>
            <a:off x="2574181" y="6663988"/>
            <a:ext cx="913420" cy="901074"/>
          </a:xfrm>
          <a:prstGeom prst="bentConnector3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9934AF6D-D191-4878-BFAE-ED707C4DBD8B}"/>
              </a:ext>
            </a:extLst>
          </p:cNvPr>
          <p:cNvSpPr/>
          <p:nvPr/>
        </p:nvSpPr>
        <p:spPr>
          <a:xfrm>
            <a:off x="1206029" y="2981240"/>
            <a:ext cx="3695092" cy="2944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EF3ECE3-7BFE-4D2C-B944-585C39F82E31}"/>
              </a:ext>
            </a:extLst>
          </p:cNvPr>
          <p:cNvSpPr/>
          <p:nvPr/>
        </p:nvSpPr>
        <p:spPr>
          <a:xfrm>
            <a:off x="1206029" y="3765999"/>
            <a:ext cx="3695092" cy="2944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F0B23FD-82D1-467D-AADD-9044BB0656B8}"/>
              </a:ext>
            </a:extLst>
          </p:cNvPr>
          <p:cNvSpPr/>
          <p:nvPr/>
        </p:nvSpPr>
        <p:spPr>
          <a:xfrm>
            <a:off x="1206029" y="4565609"/>
            <a:ext cx="3695092" cy="2944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E65061B-9E03-4A0E-B528-C6EC6B7D2E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3586" y="6596444"/>
            <a:ext cx="3820037" cy="2133994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</p:spPr>
      </p:pic>
      <p:sp>
        <p:nvSpPr>
          <p:cNvPr id="18" name="모서리가 둥근 직사각형 237">
            <a:extLst>
              <a:ext uri="{FF2B5EF4-FFF2-40B4-BE49-F238E27FC236}">
                <a16:creationId xmlns:a16="http://schemas.microsoft.com/office/drawing/2014/main" id="{54E1A16E-2475-4EAD-B6B4-4F52CE9B121F}"/>
              </a:ext>
            </a:extLst>
          </p:cNvPr>
          <p:cNvSpPr/>
          <p:nvPr/>
        </p:nvSpPr>
        <p:spPr>
          <a:xfrm flipV="1">
            <a:off x="15578" y="649906"/>
            <a:ext cx="7725071" cy="50271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8C06F16-B582-4C9C-B407-17D97B97A9EE}"/>
              </a:ext>
            </a:extLst>
          </p:cNvPr>
          <p:cNvSpPr/>
          <p:nvPr/>
        </p:nvSpPr>
        <p:spPr>
          <a:xfrm>
            <a:off x="295074" y="643771"/>
            <a:ext cx="476197" cy="588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8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000B44-6B7F-45F1-AF24-91547CAF516A}"/>
              </a:ext>
            </a:extLst>
          </p:cNvPr>
          <p:cNvSpPr txBox="1"/>
          <p:nvPr/>
        </p:nvSpPr>
        <p:spPr>
          <a:xfrm>
            <a:off x="283983" y="182520"/>
            <a:ext cx="64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</a:t>
            </a:r>
            <a:r>
              <a:rPr lang="en-US" altLang="ko-KR" sz="245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107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3C03A8-03A8-4FF7-B392-922EB1A9E1CD}"/>
              </a:ext>
            </a:extLst>
          </p:cNvPr>
          <p:cNvSpPr txBox="1"/>
          <p:nvPr/>
        </p:nvSpPr>
        <p:spPr>
          <a:xfrm>
            <a:off x="778423" y="194932"/>
            <a:ext cx="5984919" cy="41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10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실행 </a:t>
            </a:r>
          </a:p>
        </p:txBody>
      </p:sp>
      <p:pic>
        <p:nvPicPr>
          <p:cNvPr id="22" name="Picture 3">
            <a:extLst>
              <a:ext uri="{FF2B5EF4-FFF2-40B4-BE49-F238E27FC236}">
                <a16:creationId xmlns:a16="http://schemas.microsoft.com/office/drawing/2014/main" id="{CEC3AB99-D7DB-4B54-BFE1-83D4B82068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503" y="864574"/>
            <a:ext cx="3071334" cy="535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직사각형 22">
            <a:extLst>
              <a:ext uri="{FF2B5EF4-FFF2-40B4-BE49-F238E27FC236}">
                <a16:creationId xmlns:a16="http://schemas.microsoft.com/office/drawing/2014/main" id="{F9C75FD5-6868-49F6-AC22-B5A464ABDC0E}"/>
              </a:ext>
            </a:extLst>
          </p:cNvPr>
          <p:cNvSpPr/>
          <p:nvPr/>
        </p:nvSpPr>
        <p:spPr>
          <a:xfrm>
            <a:off x="495349" y="970024"/>
            <a:ext cx="2435282" cy="3354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580" dirty="0">
                <a:latin typeface="HY헤드라인M" pitchFamily="18" charset="-127"/>
                <a:ea typeface="HY헤드라인M" pitchFamily="18" charset="-127"/>
              </a:rPr>
              <a:t>Step 2. </a:t>
            </a:r>
            <a:r>
              <a:rPr lang="ko-KR" altLang="en-US" sz="1580" dirty="0">
                <a:latin typeface="HY헤드라인M" pitchFamily="18" charset="-127"/>
                <a:ea typeface="HY헤드라인M" pitchFamily="18" charset="-127"/>
              </a:rPr>
              <a:t>대출조건 입력</a:t>
            </a:r>
            <a:r>
              <a:rPr lang="en-US" altLang="ko-KR" sz="1580" dirty="0">
                <a:latin typeface="HY헤드라인M" pitchFamily="18" charset="-127"/>
                <a:ea typeface="HY헤드라인M" pitchFamily="18" charset="-127"/>
              </a:rPr>
              <a:t>(4)</a:t>
            </a:r>
            <a:endParaRPr lang="ko-KR" altLang="en-US" sz="1580" dirty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8510E83C-1AF3-47F3-8849-544299DC05B8}"/>
              </a:ext>
            </a:extLst>
          </p:cNvPr>
          <p:cNvGrpSpPr/>
          <p:nvPr/>
        </p:nvGrpSpPr>
        <p:grpSpPr>
          <a:xfrm>
            <a:off x="592398" y="8915781"/>
            <a:ext cx="6929192" cy="1714721"/>
            <a:chOff x="398329" y="186758"/>
            <a:chExt cx="6178265" cy="1274611"/>
          </a:xfrm>
        </p:grpSpPr>
        <p:sp>
          <p:nvSpPr>
            <p:cNvPr id="27" name="사각형: 둥근 위쪽 모서리 26">
              <a:extLst>
                <a:ext uri="{FF2B5EF4-FFF2-40B4-BE49-F238E27FC236}">
                  <a16:creationId xmlns:a16="http://schemas.microsoft.com/office/drawing/2014/main" id="{76AF6AA5-1960-4A6B-A4E3-E0F0231DA716}"/>
                </a:ext>
              </a:extLst>
            </p:cNvPr>
            <p:cNvSpPr/>
            <p:nvPr/>
          </p:nvSpPr>
          <p:spPr>
            <a:xfrm rot="5400000">
              <a:off x="2850156" y="-2265069"/>
              <a:ext cx="1274611" cy="6178265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사각형: 둥근 위쪽 모서리 4">
              <a:extLst>
                <a:ext uri="{FF2B5EF4-FFF2-40B4-BE49-F238E27FC236}">
                  <a16:creationId xmlns:a16="http://schemas.microsoft.com/office/drawing/2014/main" id="{D2BBB33A-7D8D-4DBC-B489-9773FD4EB067}"/>
                </a:ext>
              </a:extLst>
            </p:cNvPr>
            <p:cNvSpPr txBox="1"/>
            <p:nvPr/>
          </p:nvSpPr>
          <p:spPr>
            <a:xfrm>
              <a:off x="398330" y="248978"/>
              <a:ext cx="6116044" cy="1150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spc="-60" dirty="0">
                  <a:latin typeface="맑은 고딕" pitchFamily="50" charset="-127"/>
                </a:rPr>
                <a:t>대출약정 정보 선택</a:t>
              </a:r>
              <a:r>
                <a:rPr lang="en-US" altLang="ko-KR" sz="1200" b="1" spc="-60" dirty="0">
                  <a:latin typeface="맑은 고딕" pitchFamily="50" charset="-127"/>
                </a:rPr>
                <a:t>:  </a:t>
              </a:r>
              <a:r>
                <a:rPr lang="ko-KR" altLang="en-US" sz="1200" b="1" spc="-60" dirty="0">
                  <a:latin typeface="맑은 고딕" pitchFamily="50" charset="-127"/>
                </a:rPr>
                <a:t>상환방법</a:t>
              </a:r>
              <a:r>
                <a:rPr lang="en-US" altLang="ko-KR" sz="1200" b="1" spc="-60" dirty="0">
                  <a:latin typeface="맑은 고딕" pitchFamily="50" charset="-127"/>
                </a:rPr>
                <a:t>, </a:t>
              </a:r>
              <a:r>
                <a:rPr lang="ko-KR" altLang="en-US" sz="1200" b="1" spc="-60" dirty="0">
                  <a:latin typeface="맑은 고딕" pitchFamily="50" charset="-127"/>
                </a:rPr>
                <a:t>거치기간</a:t>
              </a:r>
              <a:r>
                <a:rPr lang="en-US" altLang="ko-KR" sz="1200" b="1" spc="-60" dirty="0">
                  <a:latin typeface="맑은 고딕" pitchFamily="50" charset="-127"/>
                </a:rPr>
                <a:t>, </a:t>
              </a:r>
              <a:r>
                <a:rPr lang="ko-KR" altLang="en-US" sz="1200" b="1" spc="-60" dirty="0">
                  <a:latin typeface="맑은 고딕" pitchFamily="50" charset="-127"/>
                </a:rPr>
                <a:t>상환기간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</a:t>
              </a:r>
              <a:r>
                <a:rPr lang="ko-KR" altLang="en-US" sz="1200" b="1" dirty="0">
                  <a:latin typeface="맑은 고딕" pitchFamily="50" charset="-127"/>
                </a:rPr>
                <a:t>상환방법</a:t>
              </a:r>
              <a:r>
                <a:rPr lang="en-US" altLang="ko-KR" sz="1200" b="1" dirty="0">
                  <a:latin typeface="맑은 고딕" pitchFamily="50" charset="-127"/>
                </a:rPr>
                <a:t>: </a:t>
              </a:r>
              <a:r>
                <a:rPr lang="ko-KR" altLang="en-US" sz="1200" b="1" dirty="0" err="1">
                  <a:latin typeface="맑은 고딕" pitchFamily="50" charset="-127"/>
                </a:rPr>
                <a:t>원리금균등상환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 err="1">
                  <a:latin typeface="맑은 고딕" pitchFamily="50" charset="-127"/>
                </a:rPr>
                <a:t>원금균등상환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 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</a:t>
              </a:r>
              <a:r>
                <a:rPr lang="ko-KR" altLang="en-US" sz="1200" b="1" dirty="0">
                  <a:latin typeface="맑은 고딕" pitchFamily="50" charset="-127"/>
                </a:rPr>
                <a:t>거치기간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이자 납입기간</a:t>
              </a:r>
              <a:r>
                <a:rPr lang="en-US" altLang="ko-KR" sz="1200" b="1" dirty="0">
                  <a:latin typeface="맑은 고딕" pitchFamily="50" charset="-127"/>
                </a:rPr>
                <a:t>), </a:t>
              </a:r>
              <a:r>
                <a:rPr lang="ko-KR" altLang="en-US" sz="1200" b="1" dirty="0">
                  <a:latin typeface="맑은 고딕" pitchFamily="50" charset="-127"/>
                </a:rPr>
                <a:t>상환기간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원금 및 이자 납입기간</a:t>
              </a:r>
              <a:r>
                <a:rPr lang="en-US" altLang="ko-KR" sz="1200" b="1" dirty="0">
                  <a:latin typeface="맑은 고딕" pitchFamily="50" charset="-127"/>
                </a:rPr>
                <a:t>) 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※ ‘</a:t>
              </a:r>
              <a:r>
                <a:rPr lang="ko-KR" altLang="en-US" sz="1200" b="1" dirty="0">
                  <a:latin typeface="맑은 고딕" pitchFamily="50" charset="-127"/>
                </a:rPr>
                <a:t>상환 시뮬레이션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 버튼 클릭하여 예상 상환스케줄 계산가능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9024C882-0BD2-4A82-A64F-116A4A50BFEA}"/>
              </a:ext>
            </a:extLst>
          </p:cNvPr>
          <p:cNvGrpSpPr/>
          <p:nvPr/>
        </p:nvGrpSpPr>
        <p:grpSpPr>
          <a:xfrm>
            <a:off x="102166" y="8886008"/>
            <a:ext cx="515392" cy="1739870"/>
            <a:chOff x="22664" y="173998"/>
            <a:chExt cx="455751" cy="1300135"/>
          </a:xfrm>
        </p:grpSpPr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9400FA1C-96A6-48B5-94AC-1F63B739F533}"/>
                </a:ext>
              </a:extLst>
            </p:cNvPr>
            <p:cNvSpPr/>
            <p:nvPr/>
          </p:nvSpPr>
          <p:spPr>
            <a:xfrm>
              <a:off x="22664" y="173998"/>
              <a:ext cx="455751" cy="1300135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사각형: 둥근 모서리 6">
              <a:extLst>
                <a:ext uri="{FF2B5EF4-FFF2-40B4-BE49-F238E27FC236}">
                  <a16:creationId xmlns:a16="http://schemas.microsoft.com/office/drawing/2014/main" id="{9EA6D358-3D6A-4DEB-A525-5855A141DE57}"/>
                </a:ext>
              </a:extLst>
            </p:cNvPr>
            <p:cNvSpPr txBox="1"/>
            <p:nvPr/>
          </p:nvSpPr>
          <p:spPr>
            <a:xfrm>
              <a:off x="44912" y="196246"/>
              <a:ext cx="411255" cy="1255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72EE36DB-E01C-417E-81B6-432E46A11196}"/>
              </a:ext>
            </a:extLst>
          </p:cNvPr>
          <p:cNvGrpSpPr/>
          <p:nvPr/>
        </p:nvGrpSpPr>
        <p:grpSpPr>
          <a:xfrm>
            <a:off x="817508" y="9363028"/>
            <a:ext cx="245955" cy="245955"/>
            <a:chOff x="-2250355" y="9105230"/>
            <a:chExt cx="245955" cy="245955"/>
          </a:xfrm>
        </p:grpSpPr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450D0589-095A-4C52-B757-6E186D4D3BA4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자유형: 도형 35">
              <a:extLst>
                <a:ext uri="{FF2B5EF4-FFF2-40B4-BE49-F238E27FC236}">
                  <a16:creationId xmlns:a16="http://schemas.microsoft.com/office/drawing/2014/main" id="{B349489D-D779-4928-B574-38CD651CB3AF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BE05D4C2-F5E3-4D6D-9D8F-4D4045609B8B}"/>
              </a:ext>
            </a:extLst>
          </p:cNvPr>
          <p:cNvGrpSpPr/>
          <p:nvPr/>
        </p:nvGrpSpPr>
        <p:grpSpPr>
          <a:xfrm>
            <a:off x="800784" y="9767232"/>
            <a:ext cx="245955" cy="245955"/>
            <a:chOff x="-2250355" y="9105230"/>
            <a:chExt cx="245955" cy="245955"/>
          </a:xfrm>
        </p:grpSpPr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653AF6E3-917E-46A1-8A92-A3E02064E4D5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9" name="자유형: 도형 38">
              <a:extLst>
                <a:ext uri="{FF2B5EF4-FFF2-40B4-BE49-F238E27FC236}">
                  <a16:creationId xmlns:a16="http://schemas.microsoft.com/office/drawing/2014/main" id="{921C06BA-C46B-4EF2-B326-F113CE8893BD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667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49980</TotalTime>
  <Words>832</Words>
  <Application>Microsoft Office PowerPoint</Application>
  <PresentationFormat>사용자 지정</PresentationFormat>
  <Paragraphs>175</Paragraphs>
  <Slides>15</Slides>
  <Notes>14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2" baseType="lpstr">
      <vt:lpstr>HY동녘M</vt:lpstr>
      <vt:lpstr>HY헤드라인M</vt:lpstr>
      <vt:lpstr>맑은 고딕</vt:lpstr>
      <vt:lpstr>맑은 고딕 Semilight</vt:lpstr>
      <vt:lpstr>카페24 단정해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NEX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Digital NEX</dc:creator>
  <cp:lastModifiedBy>신성훈</cp:lastModifiedBy>
  <cp:revision>1092</cp:revision>
  <cp:lastPrinted>2023-06-21T06:00:48Z</cp:lastPrinted>
  <dcterms:created xsi:type="dcterms:W3CDTF">2011-12-07T10:41:16Z</dcterms:created>
  <dcterms:modified xsi:type="dcterms:W3CDTF">2025-12-29T07:20:47Z</dcterms:modified>
</cp:coreProperties>
</file>